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Lst>
  <p:notesMasterIdLst>
    <p:notesMasterId r:id="rId16"/>
  </p:notesMasterIdLst>
  <p:sldIdLst>
    <p:sldId id="256" r:id="rId3"/>
    <p:sldId id="356" r:id="rId4"/>
    <p:sldId id="373" r:id="rId5"/>
    <p:sldId id="387" r:id="rId6"/>
    <p:sldId id="376" r:id="rId7"/>
    <p:sldId id="386" r:id="rId8"/>
    <p:sldId id="380" r:id="rId9"/>
    <p:sldId id="388" r:id="rId10"/>
    <p:sldId id="382" r:id="rId11"/>
    <p:sldId id="389" r:id="rId12"/>
    <p:sldId id="384" r:id="rId13"/>
    <p:sldId id="391" r:id="rId14"/>
    <p:sldId id="2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ian Otiso" initials="LO" lastIdx="29" clrIdx="0">
    <p:extLst>
      <p:ext uri="{19B8F6BF-5375-455C-9EA6-DF929625EA0E}">
        <p15:presenceInfo xmlns:p15="http://schemas.microsoft.com/office/powerpoint/2012/main" userId="S-1-5-21-941697188-663216501-4271533306-11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3300"/>
    <a:srgbClr val="FF0000"/>
    <a:srgbClr val="990033"/>
    <a:srgbClr val="FF33CC"/>
    <a:srgbClr val="CC3399"/>
    <a:srgbClr val="993366"/>
    <a:srgbClr val="CBC9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73429" autoAdjust="0"/>
  </p:normalViewPr>
  <p:slideViewPr>
    <p:cSldViewPr snapToGrid="0" showGuides="1">
      <p:cViewPr varScale="1">
        <p:scale>
          <a:sx n="54" d="100"/>
          <a:sy n="54" d="100"/>
        </p:scale>
        <p:origin x="131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Sheet1!$D$4</c:f>
              <c:strCache>
                <c:ptCount val="1"/>
                <c:pt idx="0">
                  <c:v>Eligible</c:v>
                </c:pt>
              </c:strCache>
            </c:strRef>
          </c:tx>
          <c:spPr>
            <a:solidFill>
              <a:schemeClr val="accent1"/>
            </a:solidFill>
            <a:ln>
              <a:noFill/>
            </a:ln>
            <a:effectLst/>
          </c:spPr>
          <c:invertIfNegative val="0"/>
          <c:dLbls>
            <c:delete val="1"/>
          </c:dLbls>
          <c:cat>
            <c:strRef>
              <c:f>Sheet1!$C$5:$C$7</c:f>
              <c:strCache>
                <c:ptCount val="3"/>
                <c:pt idx="0">
                  <c:v>Female sex workers</c:v>
                </c:pt>
                <c:pt idx="1">
                  <c:v>Men who have sex with men</c:v>
                </c:pt>
                <c:pt idx="2">
                  <c:v>Young women</c:v>
                </c:pt>
              </c:strCache>
            </c:strRef>
          </c:cat>
          <c:val>
            <c:numRef>
              <c:f>Sheet1!$D$5:$D$7</c:f>
              <c:numCache>
                <c:formatCode>0%</c:formatCode>
                <c:ptCount val="3"/>
                <c:pt idx="0">
                  <c:v>1</c:v>
                </c:pt>
                <c:pt idx="1">
                  <c:v>1</c:v>
                </c:pt>
                <c:pt idx="2">
                  <c:v>1</c:v>
                </c:pt>
              </c:numCache>
            </c:numRef>
          </c:val>
        </c:ser>
        <c:ser>
          <c:idx val="1"/>
          <c:order val="1"/>
          <c:tx>
            <c:strRef>
              <c:f>Sheet1!$E$4</c:f>
              <c:strCache>
                <c:ptCount val="1"/>
                <c:pt idx="0">
                  <c:v>PrEP Initiated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Sheet1!$C$5:$C$7</c:f>
              <c:strCache>
                <c:ptCount val="3"/>
                <c:pt idx="0">
                  <c:v>Female sex workers</c:v>
                </c:pt>
                <c:pt idx="1">
                  <c:v>Men who have sex with men</c:v>
                </c:pt>
                <c:pt idx="2">
                  <c:v>Young women</c:v>
                </c:pt>
              </c:strCache>
            </c:strRef>
          </c:cat>
          <c:val>
            <c:numRef>
              <c:f>Sheet1!$E$5:$E$7</c:f>
              <c:numCache>
                <c:formatCode>0%</c:formatCode>
                <c:ptCount val="3"/>
                <c:pt idx="0">
                  <c:v>0.66300000000000003</c:v>
                </c:pt>
                <c:pt idx="1">
                  <c:v>0.73299999999999998</c:v>
                </c:pt>
                <c:pt idx="2">
                  <c:v>0.85599999999999998</c:v>
                </c:pt>
              </c:numCache>
            </c:numRef>
          </c:val>
        </c:ser>
        <c:ser>
          <c:idx val="2"/>
          <c:order val="2"/>
          <c:tx>
            <c:strRef>
              <c:f>Sheet1!$F$4</c:f>
              <c:strCache>
                <c:ptCount val="1"/>
                <c:pt idx="0">
                  <c:v>One month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Sheet1!$C$5:$C$7</c:f>
              <c:strCache>
                <c:ptCount val="3"/>
                <c:pt idx="0">
                  <c:v>Female sex workers</c:v>
                </c:pt>
                <c:pt idx="1">
                  <c:v>Men who have sex with men</c:v>
                </c:pt>
                <c:pt idx="2">
                  <c:v>Young women</c:v>
                </c:pt>
              </c:strCache>
            </c:strRef>
          </c:cat>
          <c:val>
            <c:numRef>
              <c:f>Sheet1!$F$5:$F$7</c:f>
              <c:numCache>
                <c:formatCode>0%</c:formatCode>
                <c:ptCount val="3"/>
                <c:pt idx="0">
                  <c:v>0.40300000000000002</c:v>
                </c:pt>
                <c:pt idx="1">
                  <c:v>0.32900000000000001</c:v>
                </c:pt>
                <c:pt idx="2">
                  <c:v>0.25700000000000001</c:v>
                </c:pt>
              </c:numCache>
            </c:numRef>
          </c:val>
        </c:ser>
        <c:ser>
          <c:idx val="3"/>
          <c:order val="3"/>
          <c:tx>
            <c:strRef>
              <c:f>Sheet1!$G$4</c:f>
              <c:strCache>
                <c:ptCount val="1"/>
                <c:pt idx="0">
                  <c:v>Three months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Sheet1!$C$5:$C$7</c:f>
              <c:strCache>
                <c:ptCount val="3"/>
                <c:pt idx="0">
                  <c:v>Female sex workers</c:v>
                </c:pt>
                <c:pt idx="1">
                  <c:v>Men who have sex with men</c:v>
                </c:pt>
                <c:pt idx="2">
                  <c:v>Young women</c:v>
                </c:pt>
              </c:strCache>
            </c:strRef>
          </c:cat>
          <c:val>
            <c:numRef>
              <c:f>Sheet1!$G$5:$G$7</c:f>
              <c:numCache>
                <c:formatCode>0%</c:formatCode>
                <c:ptCount val="3"/>
                <c:pt idx="0">
                  <c:v>0.26300000000000001</c:v>
                </c:pt>
                <c:pt idx="1">
                  <c:v>0.217</c:v>
                </c:pt>
                <c:pt idx="2">
                  <c:v>0.16500000000000001</c:v>
                </c:pt>
              </c:numCache>
            </c:numRef>
          </c:val>
        </c:ser>
        <c:ser>
          <c:idx val="4"/>
          <c:order val="4"/>
          <c:tx>
            <c:strRef>
              <c:f>Sheet1!$H$4</c:f>
              <c:strCache>
                <c:ptCount val="1"/>
                <c:pt idx="0">
                  <c:v>Six months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Sheet1!$C$5:$C$7</c:f>
              <c:strCache>
                <c:ptCount val="3"/>
                <c:pt idx="0">
                  <c:v>Female sex workers</c:v>
                </c:pt>
                <c:pt idx="1">
                  <c:v>Men who have sex with men</c:v>
                </c:pt>
                <c:pt idx="2">
                  <c:v>Young women</c:v>
                </c:pt>
              </c:strCache>
            </c:strRef>
          </c:cat>
          <c:val>
            <c:numRef>
              <c:f>Sheet1!$H$5:$H$7</c:f>
              <c:numCache>
                <c:formatCode>0%</c:formatCode>
                <c:ptCount val="3"/>
                <c:pt idx="0">
                  <c:v>0.14000000000000001</c:v>
                </c:pt>
                <c:pt idx="1">
                  <c:v>0.14799999999999999</c:v>
                </c:pt>
                <c:pt idx="2">
                  <c:v>9.5000000000000001E-2</c:v>
                </c:pt>
              </c:numCache>
            </c:numRef>
          </c:val>
        </c:ser>
        <c:dLbls>
          <c:dLblPos val="outEnd"/>
          <c:showLegendKey val="0"/>
          <c:showVal val="1"/>
          <c:showCatName val="0"/>
          <c:showSerName val="0"/>
          <c:showPercent val="0"/>
          <c:showBubbleSize val="0"/>
        </c:dLbls>
        <c:gapWidth val="90"/>
        <c:overlap val="-11"/>
        <c:axId val="228332176"/>
        <c:axId val="228331784"/>
      </c:barChart>
      <c:catAx>
        <c:axId val="22833217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1"/>
                  <a:t>Time after PrEP initiation</a:t>
                </a:r>
              </a:p>
            </c:rich>
          </c:tx>
          <c:layout>
            <c:manualLayout>
              <c:xMode val="edge"/>
              <c:yMode val="edge"/>
              <c:x val="0.42846752851545727"/>
              <c:y val="0.8620590809788000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28331784"/>
        <c:crosses val="autoZero"/>
        <c:auto val="1"/>
        <c:lblAlgn val="ctr"/>
        <c:lblOffset val="100"/>
        <c:noMultiLvlLbl val="0"/>
      </c:catAx>
      <c:valAx>
        <c:axId val="228331784"/>
        <c:scaling>
          <c:orientation val="minMax"/>
          <c:max val="1"/>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1"/>
                  <a:t>% retention on oral PrEP</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28332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465262-E1AC-45E2-812B-033E05AC4BB3}"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C14FEC62-D440-45AA-A4E1-2074004F0D15}">
      <dgm:prSet phldrT="[Text]"/>
      <dgm:spPr>
        <a:solidFill>
          <a:schemeClr val="accent2"/>
        </a:solidFill>
      </dgm:spPr>
      <dgm:t>
        <a:bodyPr/>
        <a:lstStyle/>
        <a:p>
          <a:pPr algn="ctr"/>
          <a:r>
            <a:rPr lang="en-US" b="1" dirty="0" smtClean="0"/>
            <a:t>Private &amp; government  facilities </a:t>
          </a:r>
          <a:endParaRPr lang="en-US" b="1" dirty="0"/>
        </a:p>
      </dgm:t>
    </dgm:pt>
    <dgm:pt modelId="{0E73535A-D931-43A1-AA05-785F9F7EDC16}" type="parTrans" cxnId="{ABCC06F9-F119-492F-9E59-833367826846}">
      <dgm:prSet/>
      <dgm:spPr/>
      <dgm:t>
        <a:bodyPr/>
        <a:lstStyle/>
        <a:p>
          <a:pPr algn="ctr"/>
          <a:endParaRPr lang="en-US"/>
        </a:p>
      </dgm:t>
    </dgm:pt>
    <dgm:pt modelId="{EC4B7E11-2174-49F3-AF22-2EEDCB669123}" type="sibTrans" cxnId="{ABCC06F9-F119-492F-9E59-833367826846}">
      <dgm:prSet/>
      <dgm:spPr/>
      <dgm:t>
        <a:bodyPr/>
        <a:lstStyle/>
        <a:p>
          <a:pPr algn="ctr"/>
          <a:endParaRPr lang="en-US"/>
        </a:p>
      </dgm:t>
    </dgm:pt>
    <dgm:pt modelId="{AA5581BF-FD86-4A61-B722-380622AFDED3}">
      <dgm:prSet phldrT="[Text]"/>
      <dgm:spPr/>
      <dgm:t>
        <a:bodyPr/>
        <a:lstStyle/>
        <a:p>
          <a:pPr algn="ctr"/>
          <a:r>
            <a:rPr lang="en-US" dirty="0" smtClean="0"/>
            <a:t>Deliverability of PrEP in real-world settings</a:t>
          </a:r>
          <a:endParaRPr lang="en-US" dirty="0"/>
        </a:p>
      </dgm:t>
    </dgm:pt>
    <dgm:pt modelId="{18A08219-9B02-4383-A17B-19252C60FF3C}" type="parTrans" cxnId="{E879153F-2913-4F24-8D62-6A495A2AE742}">
      <dgm:prSet/>
      <dgm:spPr/>
      <dgm:t>
        <a:bodyPr/>
        <a:lstStyle/>
        <a:p>
          <a:pPr algn="ctr"/>
          <a:endParaRPr lang="en-US"/>
        </a:p>
      </dgm:t>
    </dgm:pt>
    <dgm:pt modelId="{43D2E6A9-894D-4D0F-8E30-5C515BC3F76E}" type="sibTrans" cxnId="{E879153F-2913-4F24-8D62-6A495A2AE742}">
      <dgm:prSet/>
      <dgm:spPr/>
      <dgm:t>
        <a:bodyPr/>
        <a:lstStyle/>
        <a:p>
          <a:pPr algn="ctr"/>
          <a:endParaRPr lang="en-US"/>
        </a:p>
      </dgm:t>
    </dgm:pt>
    <dgm:pt modelId="{20ACA9A0-CCCD-4C1C-A762-9337E610A016}">
      <dgm:prSet/>
      <dgm:spPr/>
      <dgm:t>
        <a:bodyPr/>
        <a:lstStyle/>
        <a:p>
          <a:pPr algn="ctr"/>
          <a:r>
            <a:rPr lang="en-US" dirty="0" smtClean="0"/>
            <a:t>Nairobi | Kisumu | Homabay</a:t>
          </a:r>
          <a:endParaRPr lang="en-US" dirty="0"/>
        </a:p>
      </dgm:t>
    </dgm:pt>
    <dgm:pt modelId="{C20AA4F5-2476-4AAA-B96D-E51A288417FF}" type="parTrans" cxnId="{B6E78138-E5CC-4D04-8DE3-3E80A7102CFA}">
      <dgm:prSet/>
      <dgm:spPr/>
      <dgm:t>
        <a:bodyPr/>
        <a:lstStyle/>
        <a:p>
          <a:pPr algn="ctr"/>
          <a:endParaRPr lang="en-US"/>
        </a:p>
      </dgm:t>
    </dgm:pt>
    <dgm:pt modelId="{309E1402-361C-4F1A-B6C9-57F2A0A9AABA}" type="sibTrans" cxnId="{B6E78138-E5CC-4D04-8DE3-3E80A7102CFA}">
      <dgm:prSet/>
      <dgm:spPr/>
      <dgm:t>
        <a:bodyPr/>
        <a:lstStyle/>
        <a:p>
          <a:pPr algn="ctr"/>
          <a:endParaRPr lang="en-US"/>
        </a:p>
      </dgm:t>
    </dgm:pt>
    <dgm:pt modelId="{59B485F3-BA74-4C91-B95F-5E57EC0F2074}">
      <dgm:prSet/>
      <dgm:spPr/>
      <dgm:t>
        <a:bodyPr/>
        <a:lstStyle/>
        <a:p>
          <a:pPr algn="ctr"/>
          <a:r>
            <a:rPr lang="en-US" dirty="0" smtClean="0"/>
            <a:t>FSW (796), MSM (597), YW (723)</a:t>
          </a:r>
          <a:endParaRPr lang="en-US" dirty="0"/>
        </a:p>
      </dgm:t>
    </dgm:pt>
    <dgm:pt modelId="{3647D077-39E0-499D-9083-8436CBE99900}" type="parTrans" cxnId="{EF75E24F-C393-425E-9600-52AE8CCDDE67}">
      <dgm:prSet/>
      <dgm:spPr/>
      <dgm:t>
        <a:bodyPr/>
        <a:lstStyle/>
        <a:p>
          <a:pPr algn="ctr"/>
          <a:endParaRPr lang="en-US"/>
        </a:p>
      </dgm:t>
    </dgm:pt>
    <dgm:pt modelId="{65A3C874-8846-4CD8-82B0-3B72BB109BE2}" type="sibTrans" cxnId="{EF75E24F-C393-425E-9600-52AE8CCDDE67}">
      <dgm:prSet/>
      <dgm:spPr/>
      <dgm:t>
        <a:bodyPr/>
        <a:lstStyle/>
        <a:p>
          <a:pPr algn="ctr"/>
          <a:endParaRPr lang="en-US"/>
        </a:p>
      </dgm:t>
    </dgm:pt>
    <dgm:pt modelId="{58FC9479-7435-4248-98F1-87D62494F64A}" type="pres">
      <dgm:prSet presAssocID="{2D465262-E1AC-45E2-812B-033E05AC4BB3}" presName="layout" presStyleCnt="0">
        <dgm:presLayoutVars>
          <dgm:chMax/>
          <dgm:chPref/>
          <dgm:dir/>
          <dgm:animOne val="branch"/>
          <dgm:animLvl val="lvl"/>
          <dgm:resizeHandles/>
        </dgm:presLayoutVars>
      </dgm:prSet>
      <dgm:spPr/>
      <dgm:t>
        <a:bodyPr/>
        <a:lstStyle/>
        <a:p>
          <a:endParaRPr lang="en-US"/>
        </a:p>
      </dgm:t>
    </dgm:pt>
    <dgm:pt modelId="{9CD31601-EE3C-4A79-B679-0BC52A894765}" type="pres">
      <dgm:prSet presAssocID="{C14FEC62-D440-45AA-A4E1-2074004F0D15}" presName="root" presStyleCnt="0">
        <dgm:presLayoutVars>
          <dgm:chMax/>
          <dgm:chPref val="4"/>
        </dgm:presLayoutVars>
      </dgm:prSet>
      <dgm:spPr/>
    </dgm:pt>
    <dgm:pt modelId="{C9031D30-A9C8-49C5-BD7A-9D5E080C393C}" type="pres">
      <dgm:prSet presAssocID="{C14FEC62-D440-45AA-A4E1-2074004F0D15}" presName="rootComposite" presStyleCnt="0">
        <dgm:presLayoutVars/>
      </dgm:prSet>
      <dgm:spPr/>
    </dgm:pt>
    <dgm:pt modelId="{0494DA75-D495-46CD-AF8F-A9E4B1F121BF}" type="pres">
      <dgm:prSet presAssocID="{C14FEC62-D440-45AA-A4E1-2074004F0D15}" presName="rootText" presStyleLbl="node0" presStyleIdx="0" presStyleCnt="1">
        <dgm:presLayoutVars>
          <dgm:chMax/>
          <dgm:chPref val="4"/>
        </dgm:presLayoutVars>
      </dgm:prSet>
      <dgm:spPr/>
      <dgm:t>
        <a:bodyPr/>
        <a:lstStyle/>
        <a:p>
          <a:endParaRPr lang="en-US"/>
        </a:p>
      </dgm:t>
    </dgm:pt>
    <dgm:pt modelId="{F1BD36B8-2FC9-4571-8B4B-F83602A2EB56}" type="pres">
      <dgm:prSet presAssocID="{C14FEC62-D440-45AA-A4E1-2074004F0D15}" presName="childShape" presStyleCnt="0">
        <dgm:presLayoutVars>
          <dgm:chMax val="0"/>
          <dgm:chPref val="0"/>
        </dgm:presLayoutVars>
      </dgm:prSet>
      <dgm:spPr/>
    </dgm:pt>
    <dgm:pt modelId="{94864EA6-87E7-43FF-9892-B2E4EE6EE4AA}" type="pres">
      <dgm:prSet presAssocID="{AA5581BF-FD86-4A61-B722-380622AFDED3}" presName="childComposite" presStyleCnt="0">
        <dgm:presLayoutVars>
          <dgm:chMax val="0"/>
          <dgm:chPref val="0"/>
        </dgm:presLayoutVars>
      </dgm:prSet>
      <dgm:spPr/>
    </dgm:pt>
    <dgm:pt modelId="{20EEFF91-AE71-4DBD-A68E-1C17D24BE2F7}" type="pres">
      <dgm:prSet presAssocID="{AA5581BF-FD86-4A61-B722-380622AFDED3}" presName="Image"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000" r="-4000"/>
          </a:stretch>
        </a:blipFill>
      </dgm:spPr>
    </dgm:pt>
    <dgm:pt modelId="{D4B6B00A-AD26-4693-B38E-A414103BF1E9}" type="pres">
      <dgm:prSet presAssocID="{AA5581BF-FD86-4A61-B722-380622AFDED3}" presName="childText" presStyleLbl="lnNode1" presStyleIdx="0" presStyleCnt="3">
        <dgm:presLayoutVars>
          <dgm:chMax val="0"/>
          <dgm:chPref val="0"/>
          <dgm:bulletEnabled val="1"/>
        </dgm:presLayoutVars>
      </dgm:prSet>
      <dgm:spPr/>
      <dgm:t>
        <a:bodyPr/>
        <a:lstStyle/>
        <a:p>
          <a:endParaRPr lang="en-US"/>
        </a:p>
      </dgm:t>
    </dgm:pt>
    <dgm:pt modelId="{5561FE31-C8D4-48B4-90BC-6B2C9A443581}" type="pres">
      <dgm:prSet presAssocID="{59B485F3-BA74-4C91-B95F-5E57EC0F2074}" presName="childComposite" presStyleCnt="0">
        <dgm:presLayoutVars>
          <dgm:chMax val="0"/>
          <dgm:chPref val="0"/>
        </dgm:presLayoutVars>
      </dgm:prSet>
      <dgm:spPr/>
    </dgm:pt>
    <dgm:pt modelId="{A6E60D73-3788-4A17-B62D-44ED2D1D8C06}" type="pres">
      <dgm:prSet presAssocID="{59B485F3-BA74-4C91-B95F-5E57EC0F2074}" presName="Image" presStyleLbl="nod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04C7F51E-9937-48B8-AD3A-E12E4B8A1FF7}" type="pres">
      <dgm:prSet presAssocID="{59B485F3-BA74-4C91-B95F-5E57EC0F2074}" presName="childText" presStyleLbl="lnNode1" presStyleIdx="1" presStyleCnt="3">
        <dgm:presLayoutVars>
          <dgm:chMax val="0"/>
          <dgm:chPref val="0"/>
          <dgm:bulletEnabled val="1"/>
        </dgm:presLayoutVars>
      </dgm:prSet>
      <dgm:spPr/>
      <dgm:t>
        <a:bodyPr/>
        <a:lstStyle/>
        <a:p>
          <a:endParaRPr lang="en-US"/>
        </a:p>
      </dgm:t>
    </dgm:pt>
    <dgm:pt modelId="{6C0DE2E7-5874-4D50-BD66-3E3B958552B5}" type="pres">
      <dgm:prSet presAssocID="{20ACA9A0-CCCD-4C1C-A762-9337E610A016}" presName="childComposite" presStyleCnt="0">
        <dgm:presLayoutVars>
          <dgm:chMax val="0"/>
          <dgm:chPref val="0"/>
        </dgm:presLayoutVars>
      </dgm:prSet>
      <dgm:spPr/>
    </dgm:pt>
    <dgm:pt modelId="{63F12FDA-960D-4DAE-B003-DC1368C9B4D1}" type="pres">
      <dgm:prSet presAssocID="{20ACA9A0-CCCD-4C1C-A762-9337E610A016}" presName="Image" presStyleLbl="nod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5000" r="-5000"/>
          </a:stretch>
        </a:blipFill>
      </dgm:spPr>
    </dgm:pt>
    <dgm:pt modelId="{FD535DF0-A103-4FF4-8CFF-FB56EE60FA8F}" type="pres">
      <dgm:prSet presAssocID="{20ACA9A0-CCCD-4C1C-A762-9337E610A016}" presName="childText" presStyleLbl="lnNode1" presStyleIdx="2" presStyleCnt="3">
        <dgm:presLayoutVars>
          <dgm:chMax val="0"/>
          <dgm:chPref val="0"/>
          <dgm:bulletEnabled val="1"/>
        </dgm:presLayoutVars>
      </dgm:prSet>
      <dgm:spPr/>
      <dgm:t>
        <a:bodyPr/>
        <a:lstStyle/>
        <a:p>
          <a:endParaRPr lang="en-US"/>
        </a:p>
      </dgm:t>
    </dgm:pt>
  </dgm:ptLst>
  <dgm:cxnLst>
    <dgm:cxn modelId="{B6E78138-E5CC-4D04-8DE3-3E80A7102CFA}" srcId="{C14FEC62-D440-45AA-A4E1-2074004F0D15}" destId="{20ACA9A0-CCCD-4C1C-A762-9337E610A016}" srcOrd="2" destOrd="0" parTransId="{C20AA4F5-2476-4AAA-B96D-E51A288417FF}" sibTransId="{309E1402-361C-4F1A-B6C9-57F2A0A9AABA}"/>
    <dgm:cxn modelId="{ABCC06F9-F119-492F-9E59-833367826846}" srcId="{2D465262-E1AC-45E2-812B-033E05AC4BB3}" destId="{C14FEC62-D440-45AA-A4E1-2074004F0D15}" srcOrd="0" destOrd="0" parTransId="{0E73535A-D931-43A1-AA05-785F9F7EDC16}" sibTransId="{EC4B7E11-2174-49F3-AF22-2EEDCB669123}"/>
    <dgm:cxn modelId="{CD704B62-4342-4106-B14F-14CBEC1A071D}" type="presOf" srcId="{C14FEC62-D440-45AA-A4E1-2074004F0D15}" destId="{0494DA75-D495-46CD-AF8F-A9E4B1F121BF}" srcOrd="0" destOrd="0" presId="urn:microsoft.com/office/officeart/2008/layout/PictureAccentList"/>
    <dgm:cxn modelId="{EF75E24F-C393-425E-9600-52AE8CCDDE67}" srcId="{C14FEC62-D440-45AA-A4E1-2074004F0D15}" destId="{59B485F3-BA74-4C91-B95F-5E57EC0F2074}" srcOrd="1" destOrd="0" parTransId="{3647D077-39E0-499D-9083-8436CBE99900}" sibTransId="{65A3C874-8846-4CD8-82B0-3B72BB109BE2}"/>
    <dgm:cxn modelId="{7A9649E4-4A9B-4255-A05F-A7AD47708B12}" type="presOf" srcId="{20ACA9A0-CCCD-4C1C-A762-9337E610A016}" destId="{FD535DF0-A103-4FF4-8CFF-FB56EE60FA8F}" srcOrd="0" destOrd="0" presId="urn:microsoft.com/office/officeart/2008/layout/PictureAccentList"/>
    <dgm:cxn modelId="{7029836E-395B-4DD6-BCB6-2F3981BA1251}" type="presOf" srcId="{2D465262-E1AC-45E2-812B-033E05AC4BB3}" destId="{58FC9479-7435-4248-98F1-87D62494F64A}" srcOrd="0" destOrd="0" presId="urn:microsoft.com/office/officeart/2008/layout/PictureAccentList"/>
    <dgm:cxn modelId="{E879153F-2913-4F24-8D62-6A495A2AE742}" srcId="{C14FEC62-D440-45AA-A4E1-2074004F0D15}" destId="{AA5581BF-FD86-4A61-B722-380622AFDED3}" srcOrd="0" destOrd="0" parTransId="{18A08219-9B02-4383-A17B-19252C60FF3C}" sibTransId="{43D2E6A9-894D-4D0F-8E30-5C515BC3F76E}"/>
    <dgm:cxn modelId="{59771396-5EF4-4E5B-8F1E-70DF21165696}" type="presOf" srcId="{59B485F3-BA74-4C91-B95F-5E57EC0F2074}" destId="{04C7F51E-9937-48B8-AD3A-E12E4B8A1FF7}" srcOrd="0" destOrd="0" presId="urn:microsoft.com/office/officeart/2008/layout/PictureAccentList"/>
    <dgm:cxn modelId="{0625BDD8-D1F0-49ED-9DA3-844967E78002}" type="presOf" srcId="{AA5581BF-FD86-4A61-B722-380622AFDED3}" destId="{D4B6B00A-AD26-4693-B38E-A414103BF1E9}" srcOrd="0" destOrd="0" presId="urn:microsoft.com/office/officeart/2008/layout/PictureAccentList"/>
    <dgm:cxn modelId="{BF540D56-E88F-4A49-8FB1-65A25D91AB32}" type="presParOf" srcId="{58FC9479-7435-4248-98F1-87D62494F64A}" destId="{9CD31601-EE3C-4A79-B679-0BC52A894765}" srcOrd="0" destOrd="0" presId="urn:microsoft.com/office/officeart/2008/layout/PictureAccentList"/>
    <dgm:cxn modelId="{B074C72D-75E5-442B-81E7-0CA26AF509D8}" type="presParOf" srcId="{9CD31601-EE3C-4A79-B679-0BC52A894765}" destId="{C9031D30-A9C8-49C5-BD7A-9D5E080C393C}" srcOrd="0" destOrd="0" presId="urn:microsoft.com/office/officeart/2008/layout/PictureAccentList"/>
    <dgm:cxn modelId="{49CC2C62-7E97-4915-A0E8-D8117295D701}" type="presParOf" srcId="{C9031D30-A9C8-49C5-BD7A-9D5E080C393C}" destId="{0494DA75-D495-46CD-AF8F-A9E4B1F121BF}" srcOrd="0" destOrd="0" presId="urn:microsoft.com/office/officeart/2008/layout/PictureAccentList"/>
    <dgm:cxn modelId="{51BFE856-49E5-4F57-9B2C-4234BFF52FF8}" type="presParOf" srcId="{9CD31601-EE3C-4A79-B679-0BC52A894765}" destId="{F1BD36B8-2FC9-4571-8B4B-F83602A2EB56}" srcOrd="1" destOrd="0" presId="urn:microsoft.com/office/officeart/2008/layout/PictureAccentList"/>
    <dgm:cxn modelId="{7A45BCE5-0BBD-41BB-A9BB-19589C1CBBF0}" type="presParOf" srcId="{F1BD36B8-2FC9-4571-8B4B-F83602A2EB56}" destId="{94864EA6-87E7-43FF-9892-B2E4EE6EE4AA}" srcOrd="0" destOrd="0" presId="urn:microsoft.com/office/officeart/2008/layout/PictureAccentList"/>
    <dgm:cxn modelId="{056F94FB-2CC3-49C5-AB5E-B72640840CB8}" type="presParOf" srcId="{94864EA6-87E7-43FF-9892-B2E4EE6EE4AA}" destId="{20EEFF91-AE71-4DBD-A68E-1C17D24BE2F7}" srcOrd="0" destOrd="0" presId="urn:microsoft.com/office/officeart/2008/layout/PictureAccentList"/>
    <dgm:cxn modelId="{D68A93F9-6754-43DB-92A3-DE1F30717CB3}" type="presParOf" srcId="{94864EA6-87E7-43FF-9892-B2E4EE6EE4AA}" destId="{D4B6B00A-AD26-4693-B38E-A414103BF1E9}" srcOrd="1" destOrd="0" presId="urn:microsoft.com/office/officeart/2008/layout/PictureAccentList"/>
    <dgm:cxn modelId="{748C6A9F-4BF2-4990-BDC6-2B5E172E4F76}" type="presParOf" srcId="{F1BD36B8-2FC9-4571-8B4B-F83602A2EB56}" destId="{5561FE31-C8D4-48B4-90BC-6B2C9A443581}" srcOrd="1" destOrd="0" presId="urn:microsoft.com/office/officeart/2008/layout/PictureAccentList"/>
    <dgm:cxn modelId="{0D39D723-D963-4E33-901A-D9719330BDB1}" type="presParOf" srcId="{5561FE31-C8D4-48B4-90BC-6B2C9A443581}" destId="{A6E60D73-3788-4A17-B62D-44ED2D1D8C06}" srcOrd="0" destOrd="0" presId="urn:microsoft.com/office/officeart/2008/layout/PictureAccentList"/>
    <dgm:cxn modelId="{A94650AF-9E38-4D73-9394-C2FF109364FC}" type="presParOf" srcId="{5561FE31-C8D4-48B4-90BC-6B2C9A443581}" destId="{04C7F51E-9937-48B8-AD3A-E12E4B8A1FF7}" srcOrd="1" destOrd="0" presId="urn:microsoft.com/office/officeart/2008/layout/PictureAccentList"/>
    <dgm:cxn modelId="{5A5CE19B-A657-40C2-A358-802DB0C7ECE2}" type="presParOf" srcId="{F1BD36B8-2FC9-4571-8B4B-F83602A2EB56}" destId="{6C0DE2E7-5874-4D50-BD66-3E3B958552B5}" srcOrd="2" destOrd="0" presId="urn:microsoft.com/office/officeart/2008/layout/PictureAccentList"/>
    <dgm:cxn modelId="{75A80397-9D82-4131-9D49-804BF8BFF5BD}" type="presParOf" srcId="{6C0DE2E7-5874-4D50-BD66-3E3B958552B5}" destId="{63F12FDA-960D-4DAE-B003-DC1368C9B4D1}" srcOrd="0" destOrd="0" presId="urn:microsoft.com/office/officeart/2008/layout/PictureAccentList"/>
    <dgm:cxn modelId="{A7AAE7ED-C7A1-4C0C-8ABE-5985E524BFC9}" type="presParOf" srcId="{6C0DE2E7-5874-4D50-BD66-3E3B958552B5}" destId="{FD535DF0-A103-4FF4-8CFF-FB56EE60FA8F}"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4DA75-D495-46CD-AF8F-A9E4B1F121BF}">
      <dsp:nvSpPr>
        <dsp:cNvPr id="0" name=""/>
        <dsp:cNvSpPr/>
      </dsp:nvSpPr>
      <dsp:spPr>
        <a:xfrm>
          <a:off x="386506" y="1537"/>
          <a:ext cx="7304186" cy="924507"/>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n-US" sz="4100" b="1" kern="1200" dirty="0" smtClean="0"/>
            <a:t>Private &amp; government  facilities </a:t>
          </a:r>
          <a:endParaRPr lang="en-US" sz="4100" b="1" kern="1200" dirty="0"/>
        </a:p>
      </dsp:txBody>
      <dsp:txXfrm>
        <a:off x="413584" y="28615"/>
        <a:ext cx="7250030" cy="870351"/>
      </dsp:txXfrm>
    </dsp:sp>
    <dsp:sp modelId="{20EEFF91-AE71-4DBD-A68E-1C17D24BE2F7}">
      <dsp:nvSpPr>
        <dsp:cNvPr id="0" name=""/>
        <dsp:cNvSpPr/>
      </dsp:nvSpPr>
      <dsp:spPr>
        <a:xfrm>
          <a:off x="386506" y="1092456"/>
          <a:ext cx="924507" cy="924507"/>
        </a:xfrm>
        <a:prstGeom prst="roundRect">
          <a:avLst>
            <a:gd name="adj" fmla="val 166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B6B00A-AD26-4693-B38E-A414103BF1E9}">
      <dsp:nvSpPr>
        <dsp:cNvPr id="0" name=""/>
        <dsp:cNvSpPr/>
      </dsp:nvSpPr>
      <dsp:spPr>
        <a:xfrm>
          <a:off x="1366485" y="1092456"/>
          <a:ext cx="6324208" cy="92450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Deliverability of PrEP in real-world settings</a:t>
          </a:r>
          <a:endParaRPr lang="en-US" sz="2700" kern="1200" dirty="0"/>
        </a:p>
      </dsp:txBody>
      <dsp:txXfrm>
        <a:off x="1411624" y="1137595"/>
        <a:ext cx="6233930" cy="834229"/>
      </dsp:txXfrm>
    </dsp:sp>
    <dsp:sp modelId="{A6E60D73-3788-4A17-B62D-44ED2D1D8C06}">
      <dsp:nvSpPr>
        <dsp:cNvPr id="0" name=""/>
        <dsp:cNvSpPr/>
      </dsp:nvSpPr>
      <dsp:spPr>
        <a:xfrm>
          <a:off x="386506" y="2127905"/>
          <a:ext cx="924507" cy="924507"/>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C7F51E-9937-48B8-AD3A-E12E4B8A1FF7}">
      <dsp:nvSpPr>
        <dsp:cNvPr id="0" name=""/>
        <dsp:cNvSpPr/>
      </dsp:nvSpPr>
      <dsp:spPr>
        <a:xfrm>
          <a:off x="1366485" y="2127905"/>
          <a:ext cx="6324208" cy="92450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FSW (796), MSM (597), YW (723)</a:t>
          </a:r>
          <a:endParaRPr lang="en-US" sz="2700" kern="1200" dirty="0"/>
        </a:p>
      </dsp:txBody>
      <dsp:txXfrm>
        <a:off x="1411624" y="2173044"/>
        <a:ext cx="6233930" cy="834229"/>
      </dsp:txXfrm>
    </dsp:sp>
    <dsp:sp modelId="{63F12FDA-960D-4DAE-B003-DC1368C9B4D1}">
      <dsp:nvSpPr>
        <dsp:cNvPr id="0" name=""/>
        <dsp:cNvSpPr/>
      </dsp:nvSpPr>
      <dsp:spPr>
        <a:xfrm>
          <a:off x="386506" y="3163354"/>
          <a:ext cx="924507" cy="924507"/>
        </a:xfrm>
        <a:prstGeom prst="roundRect">
          <a:avLst>
            <a:gd name="adj" fmla="val 166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5000" r="-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535DF0-A103-4FF4-8CFF-FB56EE60FA8F}">
      <dsp:nvSpPr>
        <dsp:cNvPr id="0" name=""/>
        <dsp:cNvSpPr/>
      </dsp:nvSpPr>
      <dsp:spPr>
        <a:xfrm>
          <a:off x="1366485" y="3163354"/>
          <a:ext cx="6324208" cy="92450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Nairobi | Kisumu | Homabay</a:t>
          </a:r>
          <a:endParaRPr lang="en-US" sz="2700" kern="1200" dirty="0"/>
        </a:p>
      </dsp:txBody>
      <dsp:txXfrm>
        <a:off x="1411624" y="3208493"/>
        <a:ext cx="6233930" cy="834229"/>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A44DC-0F7D-419E-A679-5573E634062E}" type="datetimeFigureOut">
              <a:rPr lang="en-US" smtClean="0"/>
              <a:t>25-Jul-18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BA51D-60A4-4364-986A-EE5436DEC41C}" type="slidenum">
              <a:rPr lang="en-US" smtClean="0"/>
              <a:t>‹#›</a:t>
            </a:fld>
            <a:endParaRPr lang="en-US"/>
          </a:p>
        </p:txBody>
      </p:sp>
    </p:spTree>
    <p:extLst>
      <p:ext uri="{BB962C8B-B14F-4D97-AF65-F5344CB8AC3E}">
        <p14:creationId xmlns:p14="http://schemas.microsoft.com/office/powerpoint/2010/main" val="247596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3</a:t>
            </a:fld>
            <a:endParaRPr lang="en-US"/>
          </a:p>
        </p:txBody>
      </p:sp>
    </p:spTree>
    <p:extLst>
      <p:ext uri="{BB962C8B-B14F-4D97-AF65-F5344CB8AC3E}">
        <p14:creationId xmlns:p14="http://schemas.microsoft.com/office/powerpoint/2010/main" val="336399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recruited a total of 2,116 participants into the project i.e. screened, eligible and consented </a:t>
            </a:r>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4</a:t>
            </a:fld>
            <a:endParaRPr lang="en-US"/>
          </a:p>
        </p:txBody>
      </p:sp>
    </p:spTree>
    <p:extLst>
      <p:ext uri="{BB962C8B-B14F-4D97-AF65-F5344CB8AC3E}">
        <p14:creationId xmlns:p14="http://schemas.microsoft.com/office/powerpoint/2010/main" val="1797088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Eligibility screening</a:t>
            </a:r>
            <a:r>
              <a:rPr lang="en-US" baseline="0" dirty="0" smtClean="0"/>
              <a:t> visit: Risk screening as per tool with low cut-off point, provision of PrEP and project information, consenting, HTS, collect behavioral and demographic data, medical assessment and lab tests (urine pregnancy test, creatinine level testing, gonorrhea, clinical evaluation and documentation of adverse events)</a:t>
            </a:r>
          </a:p>
          <a:p>
            <a:pPr marL="171450" indent="-171450">
              <a:buFont typeface="Arial" panose="020B0604020202020204" pitchFamily="34" charset="0"/>
              <a:buChar char="•"/>
            </a:pPr>
            <a:r>
              <a:rPr lang="en-US" baseline="0" dirty="0" smtClean="0"/>
              <a:t>PrEP initiation visit: risk screening, review lab test results, confirm consent, adherence and risk behavior counseling, PrEP prescription</a:t>
            </a:r>
          </a:p>
          <a:p>
            <a:pPr marL="171450" indent="-171450">
              <a:buFont typeface="Arial" panose="020B0604020202020204" pitchFamily="34" charset="0"/>
              <a:buChar char="•"/>
            </a:pPr>
            <a:r>
              <a:rPr lang="en-US" baseline="0" dirty="0" smtClean="0"/>
              <a:t>Follow-up visits: Risk screening, HTS, standard medical assessment, standard lab tests, adherence and risk behavior counseling, 1 month prescription, client exit survey</a:t>
            </a:r>
          </a:p>
          <a:p>
            <a:pPr marL="171450" indent="-171450">
              <a:buFont typeface="Arial" panose="020B0604020202020204" pitchFamily="34" charset="0"/>
              <a:buChar char="•"/>
            </a:pPr>
            <a:r>
              <a:rPr lang="en-US" baseline="0" dirty="0" smtClean="0"/>
              <a:t>Refill visits: Risk screening, counseling and PrEP refills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5</a:t>
            </a:fld>
            <a:endParaRPr lang="en-US"/>
          </a:p>
        </p:txBody>
      </p:sp>
    </p:spTree>
    <p:extLst>
      <p:ext uri="{BB962C8B-B14F-4D97-AF65-F5344CB8AC3E}">
        <p14:creationId xmlns:p14="http://schemas.microsoft.com/office/powerpoint/2010/main" val="172555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Initial drop off observed between screening and</a:t>
            </a:r>
            <a:r>
              <a:rPr lang="en-US" baseline="0" dirty="0" smtClean="0"/>
              <a:t> initiation onto PrEP. Total # initiated on PrEP was 1,585. This is down 25% from the 2,116 that were screened, eligible and consented. Clients had been given two weeks to think about their decision to take PrEP but also to give time for lab tests to be done i.e. HIV test (already know), Hepatitis B, Creatinine Clearance</a:t>
            </a:r>
          </a:p>
          <a:p>
            <a:pPr marL="171450" indent="-171450">
              <a:buFont typeface="Arial" panose="020B0604020202020204" pitchFamily="34" charset="0"/>
              <a:buChar char="•"/>
            </a:pPr>
            <a:r>
              <a:rPr lang="en-US" baseline="0" dirty="0" smtClean="0"/>
              <a:t>Biggest drop-off between initiation and 1 month post-initiation. Less than 50% of all clients came back after one month – for AGYW, only one third came back for a second visit. </a:t>
            </a:r>
          </a:p>
          <a:p>
            <a:pPr marL="171450" indent="-171450">
              <a:buFont typeface="Arial" panose="020B0604020202020204" pitchFamily="34" charset="0"/>
              <a:buChar char="•"/>
            </a:pPr>
            <a:r>
              <a:rPr lang="en-US" baseline="0" dirty="0" smtClean="0"/>
              <a:t>FSW &lt;23 years were more likely to drop off compared </a:t>
            </a:r>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6</a:t>
            </a:fld>
            <a:endParaRPr lang="en-US"/>
          </a:p>
        </p:txBody>
      </p:sp>
    </p:spTree>
    <p:extLst>
      <p:ext uri="{BB962C8B-B14F-4D97-AF65-F5344CB8AC3E}">
        <p14:creationId xmlns:p14="http://schemas.microsoft.com/office/powerpoint/2010/main" val="384150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 major concern raised by almost all participants who were initiated on PrEP and were using it as the occurrence of side effects. Almost all participants who were initiated on PrEP reported having suffered from </a:t>
            </a:r>
            <a:r>
              <a:rPr lang="en-US" sz="1200" i="1" kern="1200" dirty="0" smtClean="0">
                <a:solidFill>
                  <a:schemeClr val="tx1"/>
                </a:solidFill>
                <a:effectLst/>
                <a:latin typeface="+mn-lt"/>
                <a:ea typeface="+mn-ea"/>
                <a:cs typeface="+mn-cs"/>
              </a:rPr>
              <a:t>‘nausea’, ‘headaches’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constant dizziness’, ‘running stomachs’, ‘darkening of the skin’, ‘weight gain’</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‘loss of appetite</a:t>
            </a:r>
            <a:r>
              <a:rPr lang="en-US" sz="1200" kern="1200" dirty="0" smtClean="0">
                <a:solidFill>
                  <a:schemeClr val="tx1"/>
                </a:solidFill>
                <a:effectLst/>
                <a:latin typeface="+mn-lt"/>
                <a:ea typeface="+mn-ea"/>
                <a:cs typeface="+mn-cs"/>
              </a:rPr>
              <a:t>’. Some of these side effects lasted a day or two whilst others stated it lasted for a month. </a:t>
            </a:r>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7</a:t>
            </a:fld>
            <a:endParaRPr lang="en-US"/>
          </a:p>
        </p:txBody>
      </p:sp>
    </p:spTree>
    <p:extLst>
      <p:ext uri="{BB962C8B-B14F-4D97-AF65-F5344CB8AC3E}">
        <p14:creationId xmlns:p14="http://schemas.microsoft.com/office/powerpoint/2010/main" val="1958421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8</a:t>
            </a:fld>
            <a:endParaRPr lang="en-US"/>
          </a:p>
        </p:txBody>
      </p:sp>
    </p:spTree>
    <p:extLst>
      <p:ext uri="{BB962C8B-B14F-4D97-AF65-F5344CB8AC3E}">
        <p14:creationId xmlns:p14="http://schemas.microsoft.com/office/powerpoint/2010/main" val="3997947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9</a:t>
            </a:fld>
            <a:endParaRPr lang="en-US"/>
          </a:p>
        </p:txBody>
      </p:sp>
    </p:spTree>
    <p:extLst>
      <p:ext uri="{BB962C8B-B14F-4D97-AF65-F5344CB8AC3E}">
        <p14:creationId xmlns:p14="http://schemas.microsoft.com/office/powerpoint/2010/main" val="1001826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10</a:t>
            </a:fld>
            <a:endParaRPr lang="en-US"/>
          </a:p>
        </p:txBody>
      </p:sp>
    </p:spTree>
    <p:extLst>
      <p:ext uri="{BB962C8B-B14F-4D97-AF65-F5344CB8AC3E}">
        <p14:creationId xmlns:p14="http://schemas.microsoft.com/office/powerpoint/2010/main" val="1747531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BA51D-60A4-4364-986A-EE5436DEC41C}" type="slidenum">
              <a:rPr lang="en-US" smtClean="0"/>
              <a:t>11</a:t>
            </a:fld>
            <a:endParaRPr lang="en-US"/>
          </a:p>
        </p:txBody>
      </p:sp>
    </p:spTree>
    <p:extLst>
      <p:ext uri="{BB962C8B-B14F-4D97-AF65-F5344CB8AC3E}">
        <p14:creationId xmlns:p14="http://schemas.microsoft.com/office/powerpoint/2010/main" val="2137990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306B65-B924-401D-82B4-9FCB4199F165}"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7A69F-3E32-4F8A-A26A-FA347256AC65}" type="slidenum">
              <a:rPr lang="en-US" smtClean="0"/>
              <a:t>‹#›</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7091682"/>
          </a:xfrm>
          <a:prstGeom prst="rect">
            <a:avLst/>
          </a:prstGeom>
        </p:spPr>
      </p:pic>
    </p:spTree>
    <p:extLst>
      <p:ext uri="{BB962C8B-B14F-4D97-AF65-F5344CB8AC3E}">
        <p14:creationId xmlns:p14="http://schemas.microsoft.com/office/powerpoint/2010/main" val="425040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06B65-B924-401D-82B4-9FCB4199F165}"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47993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06B65-B924-401D-82B4-9FCB4199F165}"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1710027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ctr" anchorCtr="0"/>
          <a:lstStyle>
            <a:lvl1pPr>
              <a:lnSpc>
                <a:spcPts val="2251"/>
              </a:lnSpc>
              <a:defRPr sz="2100" b="1" baseline="0">
                <a:solidFill>
                  <a:schemeClr val="tx1"/>
                </a:solidFill>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1200" y="1600200"/>
            <a:ext cx="10972800" cy="4191000"/>
          </a:xfrm>
          <a:prstGeom prst="rect">
            <a:avLst/>
          </a:prstGeom>
        </p:spPr>
        <p:txBody>
          <a:bodyPr/>
          <a:lstStyle>
            <a:lvl1pPr marL="173826" indent="-173826">
              <a:buClr>
                <a:schemeClr val="tx1"/>
              </a:buClr>
              <a:buSzPct val="70000"/>
              <a:buFont typeface="Wingdings" pitchFamily="2" charset="2"/>
              <a:buChar char="q"/>
              <a:defRPr sz="1500" b="1" baseline="0">
                <a:solidFill>
                  <a:schemeClr val="bg2"/>
                </a:solidFill>
              </a:defRPr>
            </a:lvl1pPr>
            <a:lvl2pPr marL="429805" indent="-173826">
              <a:buClr>
                <a:schemeClr val="tx1"/>
              </a:buClr>
              <a:buSzPct val="100000"/>
              <a:buFont typeface="Wingdings" pitchFamily="2" charset="2"/>
              <a:buChar char="§"/>
              <a:defRPr sz="1351">
                <a:solidFill>
                  <a:schemeClr val="bg2"/>
                </a:solidFill>
              </a:defRPr>
            </a:lvl2pPr>
            <a:lvl3pPr>
              <a:buClr>
                <a:schemeClr val="tx1"/>
              </a:buClr>
              <a:buSzPct val="100000"/>
              <a:buFont typeface="Arial" pitchFamily="34" charset="0"/>
              <a:buChar char="•"/>
              <a:defRPr sz="1351">
                <a:solidFill>
                  <a:schemeClr val="bg2"/>
                </a:solidFill>
              </a:defRPr>
            </a:lvl3pPr>
            <a:lvl4pPr>
              <a:buClr>
                <a:schemeClr val="tx1"/>
              </a:buClr>
              <a:buSzPct val="70000"/>
              <a:buFont typeface="Courier New" pitchFamily="49" charset="0"/>
              <a:buChar char="o"/>
              <a:defRPr sz="1351" baseline="0">
                <a:solidFill>
                  <a:schemeClr val="bg2"/>
                </a:solidFill>
              </a:defRPr>
            </a:lvl4pPr>
            <a:lvl5pPr>
              <a:buClr>
                <a:schemeClr val="tx1"/>
              </a:buClr>
              <a:buSzPct val="70000"/>
              <a:buFont typeface="Arial" pitchFamily="34" charset="0"/>
              <a:buChar char="•"/>
              <a:defRPr sz="1351">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9231460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6"/>
            <a:ext cx="10515600" cy="2852737"/>
          </a:xfrm>
        </p:spPr>
        <p:txBody>
          <a:bodyPr anchor="b"/>
          <a:lstStyle>
            <a:lvl1pPr>
              <a:defRPr sz="6000"/>
            </a:lvl1pPr>
          </a:lstStyle>
          <a:p>
            <a:r>
              <a:rPr lang="en-US" smtClean="0"/>
              <a:t>Click to edit Master title style</a:t>
            </a: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17930"/>
            <a:ext cx="12192000" cy="709168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0695" y="5545947"/>
            <a:ext cx="15633485" cy="1259807"/>
          </a:xfrm>
          <a:prstGeom prst="rect">
            <a:avLst/>
          </a:prstGeom>
        </p:spPr>
      </p:pic>
    </p:spTree>
    <p:extLst>
      <p:ext uri="{BB962C8B-B14F-4D97-AF65-F5344CB8AC3E}">
        <p14:creationId xmlns:p14="http://schemas.microsoft.com/office/powerpoint/2010/main" val="146171565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06BBE8-9A42-4B5A-9995-D9E427B322D7}"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3862177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6BBE8-9A42-4B5A-9995-D9E427B322D7}"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173093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6BBE8-9A42-4B5A-9995-D9E427B322D7}"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2364676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06BBE8-9A42-4B5A-9995-D9E427B322D7}" type="datetimeFigureOut">
              <a:rPr lang="en-US" smtClean="0"/>
              <a:t>25-Jul-18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1579251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06BBE8-9A42-4B5A-9995-D9E427B322D7}" type="datetimeFigureOut">
              <a:rPr lang="en-US" smtClean="0"/>
              <a:t>25-Jul-18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2366982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06BBE8-9A42-4B5A-9995-D9E427B322D7}" type="datetimeFigureOut">
              <a:rPr lang="en-US" smtClean="0"/>
              <a:t>25-Jul-18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88906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06B65-B924-401D-82B4-9FCB4199F165}"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cxnSp>
        <p:nvCxnSpPr>
          <p:cNvPr id="7" name="Straight Connector 6"/>
          <p:cNvCxnSpPr/>
          <p:nvPr/>
        </p:nvCxnSpPr>
        <p:spPr>
          <a:xfrm>
            <a:off x="711200" y="1385890"/>
            <a:ext cx="10845800" cy="0"/>
          </a:xfrm>
          <a:prstGeom prst="line">
            <a:avLst/>
          </a:prstGeom>
          <a:ln w="117475">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0904" y="6160962"/>
            <a:ext cx="824323" cy="579974"/>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5227" y="6160962"/>
            <a:ext cx="501773" cy="565409"/>
          </a:xfrm>
          <a:prstGeom prst="rect">
            <a:avLst/>
          </a:prstGeom>
        </p:spPr>
      </p:pic>
    </p:spTree>
    <p:extLst>
      <p:ext uri="{BB962C8B-B14F-4D97-AF65-F5344CB8AC3E}">
        <p14:creationId xmlns:p14="http://schemas.microsoft.com/office/powerpoint/2010/main" val="377199260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6BBE8-9A42-4B5A-9995-D9E427B322D7}" type="datetimeFigureOut">
              <a:rPr lang="en-US" smtClean="0"/>
              <a:t>25-Jul-18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2618943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6BBE8-9A42-4B5A-9995-D9E427B322D7}" type="datetimeFigureOut">
              <a:rPr lang="en-US" smtClean="0"/>
              <a:t>25-Jul-18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3417407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6BBE8-9A42-4B5A-9995-D9E427B322D7}" type="datetimeFigureOut">
              <a:rPr lang="en-US" smtClean="0"/>
              <a:t>25-Jul-18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13265164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6BBE8-9A42-4B5A-9995-D9E427B322D7}"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1624122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6BBE8-9A42-4B5A-9995-D9E427B322D7}"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8915F-3EC5-4DD3-86C5-7BF872ECEF24}" type="slidenum">
              <a:rPr lang="en-US" smtClean="0"/>
              <a:t>‹#›</a:t>
            </a:fld>
            <a:endParaRPr lang="en-US"/>
          </a:p>
        </p:txBody>
      </p:sp>
    </p:spTree>
    <p:extLst>
      <p:ext uri="{BB962C8B-B14F-4D97-AF65-F5344CB8AC3E}">
        <p14:creationId xmlns:p14="http://schemas.microsoft.com/office/powerpoint/2010/main" val="242313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06B65-B924-401D-82B4-9FCB4199F165}" type="datetimeFigureOut">
              <a:rPr lang="en-US" smtClean="0"/>
              <a:t>25-Jul-18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335502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306B65-B924-401D-82B4-9FCB4199F165}" type="datetimeFigureOut">
              <a:rPr lang="en-US" smtClean="0"/>
              <a:t>25-Jul-18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13818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306B65-B924-401D-82B4-9FCB4199F165}" type="datetimeFigureOut">
              <a:rPr lang="en-US" smtClean="0"/>
              <a:t>25-Jul-18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423982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306B65-B924-401D-82B4-9FCB4199F165}" type="datetimeFigureOut">
              <a:rPr lang="en-US" smtClean="0"/>
              <a:t>25-Jul-18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54292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06B65-B924-401D-82B4-9FCB4199F165}" type="datetimeFigureOut">
              <a:rPr lang="en-US" smtClean="0"/>
              <a:t>25-Jul-18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326750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06B65-B924-401D-82B4-9FCB4199F165}" type="datetimeFigureOut">
              <a:rPr lang="en-US" smtClean="0"/>
              <a:t>25-Jul-18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208683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06B65-B924-401D-82B4-9FCB4199F165}" type="datetimeFigureOut">
              <a:rPr lang="en-US" smtClean="0"/>
              <a:t>25-Jul-18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7A69F-3E32-4F8A-A26A-FA347256AC65}" type="slidenum">
              <a:rPr lang="en-US" smtClean="0"/>
              <a:t>‹#›</a:t>
            </a:fld>
            <a:endParaRPr lang="en-US"/>
          </a:p>
        </p:txBody>
      </p:sp>
    </p:spTree>
    <p:extLst>
      <p:ext uri="{BB962C8B-B14F-4D97-AF65-F5344CB8AC3E}">
        <p14:creationId xmlns:p14="http://schemas.microsoft.com/office/powerpoint/2010/main" val="196952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06B65-B924-401D-82B4-9FCB4199F165}" type="datetimeFigureOut">
              <a:rPr lang="en-US" smtClean="0"/>
              <a:t>25-Jul-18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7A69F-3E32-4F8A-A26A-FA347256AC65}" type="slidenum">
              <a:rPr lang="en-US" smtClean="0"/>
              <a:t>‹#›</a:t>
            </a:fld>
            <a:endParaRPr lang="en-US"/>
          </a:p>
        </p:txBody>
      </p:sp>
    </p:spTree>
    <p:extLst>
      <p:ext uri="{BB962C8B-B14F-4D97-AF65-F5344CB8AC3E}">
        <p14:creationId xmlns:p14="http://schemas.microsoft.com/office/powerpoint/2010/main" val="8165360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6BBE8-9A42-4B5A-9995-D9E427B322D7}" type="datetimeFigureOut">
              <a:rPr lang="en-US" smtClean="0"/>
              <a:t>25-Jul-18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8915F-3EC5-4DD3-86C5-7BF872ECEF24}" type="slidenum">
              <a:rPr lang="en-US" smtClean="0"/>
              <a:t>‹#›</a:t>
            </a:fld>
            <a:endParaRPr lang="en-US"/>
          </a:p>
        </p:txBody>
      </p:sp>
    </p:spTree>
    <p:extLst>
      <p:ext uri="{BB962C8B-B14F-4D97-AF65-F5344CB8AC3E}">
        <p14:creationId xmlns:p14="http://schemas.microsoft.com/office/powerpoint/2010/main" val="383088011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600200"/>
            <a:ext cx="10058400" cy="2800753"/>
          </a:xfrm>
        </p:spPr>
        <p:txBody>
          <a:bodyPr>
            <a:noAutofit/>
          </a:bodyPr>
          <a:lstStyle/>
          <a:p>
            <a:r>
              <a:rPr lang="en-US"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How long will they take it? Oral pre-exposure prophylaxis (PrEP) retention for female sex workers, men who have sex with men and young women in a demonstration project in Kenya</a:t>
            </a:r>
            <a:r>
              <a:rPr lang="en-US"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en-US"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1524000" y="3750495"/>
            <a:ext cx="9144000" cy="865031"/>
          </a:xfrm>
        </p:spPr>
        <p:txBody>
          <a:bodyPr>
            <a:normAutofit fontScale="70000" lnSpcReduction="20000"/>
          </a:bodyPr>
          <a:lstStyle/>
          <a:p>
            <a:pPr algn="ctr"/>
            <a:r>
              <a:rPr lang="en-US" sz="3600" b="1" dirty="0" smtClean="0">
                <a:latin typeface="Bodoni MT" panose="02070603080606020203" pitchFamily="18" charset="0"/>
              </a:rPr>
              <a:t>22</a:t>
            </a:r>
            <a:r>
              <a:rPr lang="en-US" sz="3600" b="1" baseline="30000" dirty="0" smtClean="0">
                <a:latin typeface="Bodoni MT" panose="02070603080606020203" pitchFamily="18" charset="0"/>
              </a:rPr>
              <a:t>nd</a:t>
            </a:r>
            <a:r>
              <a:rPr lang="en-US" sz="3600" b="1" dirty="0" smtClean="0">
                <a:latin typeface="Bodoni MT" panose="02070603080606020203" pitchFamily="18" charset="0"/>
              </a:rPr>
              <a:t> International AIDS Conference | Amsterdam | the Netherlands</a:t>
            </a:r>
          </a:p>
          <a:p>
            <a:pPr algn="ctr"/>
            <a:r>
              <a:rPr lang="en-US" sz="3600" b="1" dirty="0" smtClean="0">
                <a:latin typeface="Bodoni MT" panose="02070603080606020203" pitchFamily="18" charset="0"/>
              </a:rPr>
              <a:t>25</a:t>
            </a:r>
            <a:r>
              <a:rPr lang="en-US" sz="3600" b="1" baseline="30000" dirty="0" smtClean="0">
                <a:latin typeface="Bodoni MT" panose="02070603080606020203" pitchFamily="18" charset="0"/>
              </a:rPr>
              <a:t>th</a:t>
            </a:r>
            <a:r>
              <a:rPr lang="en-US" sz="3600" b="1" dirty="0" smtClean="0">
                <a:latin typeface="Bodoni MT" panose="02070603080606020203" pitchFamily="18" charset="0"/>
              </a:rPr>
              <a:t> </a:t>
            </a:r>
            <a:r>
              <a:rPr lang="en-US" sz="3600" b="1" dirty="0" smtClean="0">
                <a:solidFill>
                  <a:schemeClr val="tx1"/>
                </a:solidFill>
                <a:latin typeface="Bodoni MT" panose="02070603080606020203" pitchFamily="18" charset="0"/>
              </a:rPr>
              <a:t>July 2018</a:t>
            </a:r>
          </a:p>
          <a:p>
            <a:pPr algn="ctr"/>
            <a:endParaRPr lang="en-US" sz="3600" b="1" dirty="0">
              <a:solidFill>
                <a:schemeClr val="tx1"/>
              </a:solidFill>
              <a:latin typeface="Bodoni MT" panose="02070603080606020203" pitchFamily="18" charset="0"/>
            </a:endParaRPr>
          </a:p>
        </p:txBody>
      </p:sp>
      <p:sp>
        <p:nvSpPr>
          <p:cNvPr id="5" name="TextBox 4"/>
          <p:cNvSpPr txBox="1"/>
          <p:nvPr/>
        </p:nvSpPr>
        <p:spPr>
          <a:xfrm>
            <a:off x="5229226" y="4886325"/>
            <a:ext cx="2643188" cy="584775"/>
          </a:xfrm>
          <a:prstGeom prst="rect">
            <a:avLst/>
          </a:prstGeom>
          <a:noFill/>
        </p:spPr>
        <p:txBody>
          <a:bodyPr wrap="square" rtlCol="0">
            <a:spAutoFit/>
          </a:bodyPr>
          <a:lstStyle/>
          <a:p>
            <a:r>
              <a:rPr lang="en-US" sz="3200" dirty="0" smtClean="0">
                <a:solidFill>
                  <a:schemeClr val="bg1"/>
                </a:solidFill>
              </a:rPr>
              <a:t>Jordan Kyongo</a:t>
            </a:r>
            <a:endParaRPr lang="en-US" sz="3200" dirty="0">
              <a:solidFill>
                <a:schemeClr val="bg1"/>
              </a:solidFill>
            </a:endParaRPr>
          </a:p>
        </p:txBody>
      </p:sp>
    </p:spTree>
    <p:extLst>
      <p:ext uri="{BB962C8B-B14F-4D97-AF65-F5344CB8AC3E}">
        <p14:creationId xmlns:p14="http://schemas.microsoft.com/office/powerpoint/2010/main" val="397166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Motivators For Continuous PrEP Use</a:t>
            </a:r>
          </a:p>
        </p:txBody>
      </p:sp>
      <p:sp>
        <p:nvSpPr>
          <p:cNvPr id="6" name="TextBox 5"/>
          <p:cNvSpPr txBox="1"/>
          <p:nvPr/>
        </p:nvSpPr>
        <p:spPr>
          <a:xfrm>
            <a:off x="756314" y="1647826"/>
            <a:ext cx="5301586" cy="1938992"/>
          </a:xfrm>
          <a:prstGeom prst="rect">
            <a:avLst/>
          </a:prstGeom>
          <a:solidFill>
            <a:srgbClr val="CC0000"/>
          </a:solidFill>
        </p:spPr>
        <p:txBody>
          <a:bodyPr wrap="square" rtlCol="0">
            <a:spAutoFit/>
          </a:bodyPr>
          <a:lstStyle/>
          <a:p>
            <a:r>
              <a:rPr lang="en-US" sz="2400" b="1" dirty="0" smtClean="0">
                <a:solidFill>
                  <a:schemeClr val="bg1"/>
                </a:solidFill>
              </a:rPr>
              <a:t>Key Populations (FSW, MSM)</a:t>
            </a:r>
          </a:p>
          <a:p>
            <a:pPr marL="342900" indent="-342900">
              <a:buFont typeface="Arial" panose="020B0604020202020204" pitchFamily="34" charset="0"/>
              <a:buChar char="•"/>
              <a:defRPr/>
            </a:pPr>
            <a:r>
              <a:rPr lang="en-GB" sz="2400" b="1" dirty="0" smtClean="0">
                <a:solidFill>
                  <a:schemeClr val="bg1"/>
                </a:solidFill>
                <a:latin typeface="Garamond" panose="02020404030301010803" pitchFamily="18" charset="0"/>
              </a:rPr>
              <a:t>KP-friendly services, positive health care worker attitudes</a:t>
            </a:r>
          </a:p>
          <a:p>
            <a:pPr marL="342900" indent="-342900">
              <a:buFont typeface="Arial" panose="020B0604020202020204" pitchFamily="34" charset="0"/>
              <a:buChar char="•"/>
              <a:defRPr/>
            </a:pPr>
            <a:r>
              <a:rPr lang="en-GB" sz="2400" b="1" dirty="0" smtClean="0">
                <a:solidFill>
                  <a:schemeClr val="bg1"/>
                </a:solidFill>
                <a:latin typeface="Garamond" panose="02020404030301010803" pitchFamily="18" charset="0"/>
              </a:rPr>
              <a:t>Awareness of continuous high risk of HIV acquisition</a:t>
            </a:r>
            <a:endParaRPr lang="en-US" sz="2400" b="1" dirty="0" smtClean="0">
              <a:solidFill>
                <a:schemeClr val="bg1"/>
              </a:solidFill>
            </a:endParaRPr>
          </a:p>
        </p:txBody>
      </p:sp>
      <p:sp>
        <p:nvSpPr>
          <p:cNvPr id="7" name="TextBox 6"/>
          <p:cNvSpPr txBox="1"/>
          <p:nvPr/>
        </p:nvSpPr>
        <p:spPr>
          <a:xfrm>
            <a:off x="6429375" y="1647826"/>
            <a:ext cx="5006311" cy="1938992"/>
          </a:xfrm>
          <a:prstGeom prst="rect">
            <a:avLst/>
          </a:prstGeom>
          <a:solidFill>
            <a:srgbClr val="CC0000"/>
          </a:solidFill>
        </p:spPr>
        <p:txBody>
          <a:bodyPr wrap="square" rtlCol="0">
            <a:spAutoFit/>
          </a:bodyPr>
          <a:lstStyle/>
          <a:p>
            <a:r>
              <a:rPr lang="en-US" sz="2400" b="1" dirty="0" smtClean="0">
                <a:solidFill>
                  <a:schemeClr val="bg1"/>
                </a:solidFill>
              </a:rPr>
              <a:t>Priority Population (AGYW)</a:t>
            </a:r>
          </a:p>
          <a:p>
            <a:pPr marL="342900" indent="-342900">
              <a:buFont typeface="Arial" panose="020B0604020202020204" pitchFamily="34" charset="0"/>
              <a:buChar char="•"/>
              <a:defRPr/>
            </a:pPr>
            <a:r>
              <a:rPr lang="en-GB" sz="2400" b="1" dirty="0">
                <a:solidFill>
                  <a:schemeClr val="bg1"/>
                </a:solidFill>
                <a:latin typeface="Garamond" panose="02020404030301010803" pitchFamily="18" charset="0"/>
              </a:rPr>
              <a:t>F</a:t>
            </a:r>
            <a:r>
              <a:rPr lang="en-GB" sz="2400" b="1" dirty="0" smtClean="0">
                <a:solidFill>
                  <a:schemeClr val="bg1"/>
                </a:solidFill>
                <a:latin typeface="Garamond" panose="02020404030301010803" pitchFamily="18" charset="0"/>
              </a:rPr>
              <a:t>riendly services and positive health care workers attitudes</a:t>
            </a:r>
          </a:p>
          <a:p>
            <a:pPr marL="342900" indent="-342900">
              <a:buFont typeface="Arial" panose="020B0604020202020204" pitchFamily="34" charset="0"/>
              <a:buChar char="•"/>
              <a:defRPr/>
            </a:pPr>
            <a:endParaRPr lang="en-GB" sz="2400" dirty="0">
              <a:latin typeface="Garamond" panose="02020404030301010803" pitchFamily="18" charset="0"/>
            </a:endParaRPr>
          </a:p>
          <a:p>
            <a:pPr marL="342900" indent="-342900">
              <a:buFont typeface="Arial" panose="020B0604020202020204" pitchFamily="34" charset="0"/>
              <a:buChar char="•"/>
              <a:defRPr/>
            </a:pPr>
            <a:endParaRPr lang="en-GB" sz="2400" dirty="0" smtClean="0">
              <a:latin typeface="Garamond" panose="02020404030301010803" pitchFamily="18" charset="0"/>
            </a:endParaRPr>
          </a:p>
        </p:txBody>
      </p:sp>
      <p:sp>
        <p:nvSpPr>
          <p:cNvPr id="5" name="TextBox 2"/>
          <p:cNvSpPr txBox="1">
            <a:spLocks noGrp="1" noChangeArrowheads="1"/>
          </p:cNvSpPr>
          <p:nvPr>
            <p:ph idx="1"/>
          </p:nvPr>
        </p:nvSpPr>
        <p:spPr bwMode="auto">
          <a:xfrm>
            <a:off x="756314" y="3779931"/>
            <a:ext cx="10679372" cy="221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ctr"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ctr"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5pPr>
            <a:lvl6pPr marL="25146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29718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7pPr>
            <a:lvl8pPr marL="34290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8pPr>
            <a:lvl9pPr marL="38862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9pPr>
          </a:lstStyle>
          <a:p>
            <a:pPr algn="just">
              <a:buNone/>
            </a:pPr>
            <a:r>
              <a:rPr lang="en-US" sz="2400" i="1" dirty="0"/>
              <a:t>That counselling is good </a:t>
            </a:r>
            <a:r>
              <a:rPr lang="en-US" sz="2400" i="1" dirty="0" err="1"/>
              <a:t>'cause</a:t>
            </a:r>
            <a:r>
              <a:rPr lang="en-US" sz="2400" i="1" dirty="0"/>
              <a:t> the time you are given the drug at the pharmacy, the doctor usually tell me, "Your adherence is good. You are 99, you are 98%. So I also see it's a joy for us and the doctor. They see it's good the way I am </a:t>
            </a:r>
            <a:r>
              <a:rPr lang="en-US" sz="2400" i="1" dirty="0" smtClean="0"/>
              <a:t>continuing”</a:t>
            </a:r>
            <a:r>
              <a:rPr lang="en-US" sz="2400" dirty="0" smtClean="0"/>
              <a:t> </a:t>
            </a:r>
            <a:r>
              <a:rPr lang="en-US" sz="2400" b="1" dirty="0">
                <a:solidFill>
                  <a:srgbClr val="FF0000"/>
                </a:solidFill>
              </a:rPr>
              <a:t>(</a:t>
            </a:r>
            <a:r>
              <a:rPr lang="en-US" sz="2400" b="1" dirty="0" smtClean="0">
                <a:solidFill>
                  <a:srgbClr val="FF0000"/>
                </a:solidFill>
              </a:rPr>
              <a:t>FSW)</a:t>
            </a:r>
            <a:endParaRPr lang="en-US" sz="2400" b="1" dirty="0">
              <a:solidFill>
                <a:srgbClr val="FF0000"/>
              </a:solidFill>
            </a:endParaRPr>
          </a:p>
          <a:p>
            <a:pPr algn="just">
              <a:buNone/>
            </a:pPr>
            <a:r>
              <a:rPr lang="en-US" sz="2400" dirty="0" smtClean="0"/>
              <a:t>“…</a:t>
            </a:r>
            <a:r>
              <a:rPr lang="en-GB" sz="2400" i="1" dirty="0"/>
              <a:t>because of having multiple partners having unprotected sex you do not know their status like even those four I only knew status of one person and they do not want to come to the clinic to </a:t>
            </a:r>
            <a:r>
              <a:rPr lang="en-GB" sz="2400" i="1" dirty="0" smtClean="0"/>
              <a:t>test”</a:t>
            </a:r>
            <a:r>
              <a:rPr lang="en-US" sz="2400" i="1" dirty="0" smtClean="0"/>
              <a:t> </a:t>
            </a:r>
            <a:r>
              <a:rPr lang="en-US" sz="2400" b="1" dirty="0" smtClean="0">
                <a:solidFill>
                  <a:srgbClr val="FF0000"/>
                </a:solidFill>
              </a:rPr>
              <a:t>(FSW)</a:t>
            </a:r>
            <a:endParaRPr lang="en-US" altLang="en-US" dirty="0">
              <a:latin typeface="+mn-lt"/>
            </a:endParaRPr>
          </a:p>
        </p:txBody>
      </p:sp>
    </p:spTree>
    <p:extLst>
      <p:ext uri="{BB962C8B-B14F-4D97-AF65-F5344CB8AC3E}">
        <p14:creationId xmlns:p14="http://schemas.microsoft.com/office/powerpoint/2010/main" val="361436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500"/>
                                        <p:tgtEl>
                                          <p:spTgt spid="7">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Reflections for real-life implementation</a:t>
            </a:r>
            <a:endParaRPr lang="en-US" b="1" dirty="0"/>
          </a:p>
        </p:txBody>
      </p:sp>
      <p:sp>
        <p:nvSpPr>
          <p:cNvPr id="4" name="TextBox 3"/>
          <p:cNvSpPr txBox="1"/>
          <p:nvPr/>
        </p:nvSpPr>
        <p:spPr>
          <a:xfrm>
            <a:off x="756313" y="1647826"/>
            <a:ext cx="10969521" cy="1569660"/>
          </a:xfrm>
          <a:prstGeom prst="rect">
            <a:avLst/>
          </a:prstGeom>
          <a:solidFill>
            <a:srgbClr val="CC0000"/>
          </a:solidFill>
        </p:spPr>
        <p:txBody>
          <a:bodyPr wrap="square" rtlCol="0">
            <a:spAutoFit/>
          </a:bodyPr>
          <a:lstStyle/>
          <a:p>
            <a:r>
              <a:rPr lang="en-US" sz="2400" b="1" dirty="0" smtClean="0">
                <a:solidFill>
                  <a:schemeClr val="bg1"/>
                </a:solidFill>
              </a:rPr>
              <a:t>INDIVIDUAL</a:t>
            </a:r>
          </a:p>
          <a:p>
            <a:pPr marL="342900" indent="-342900">
              <a:buFont typeface="Arial" panose="020B0604020202020204" pitchFamily="34" charset="0"/>
              <a:buChar char="•"/>
            </a:pPr>
            <a:r>
              <a:rPr lang="en-US" sz="2400" b="1" dirty="0" smtClean="0">
                <a:solidFill>
                  <a:schemeClr val="bg1"/>
                </a:solidFill>
              </a:rPr>
              <a:t>PrEP is a choice – Track uptake of HIV prevention </a:t>
            </a:r>
            <a:r>
              <a:rPr lang="en-US" sz="2400" b="1" i="1" dirty="0" smtClean="0">
                <a:solidFill>
                  <a:schemeClr val="bg1"/>
                </a:solidFill>
              </a:rPr>
              <a:t>options </a:t>
            </a:r>
            <a:r>
              <a:rPr lang="en-US" sz="2400" b="1" dirty="0" smtClean="0">
                <a:solidFill>
                  <a:schemeClr val="bg1"/>
                </a:solidFill>
              </a:rPr>
              <a:t>“The end game is HIV prevention not PrEP use” – Manju Chatani. Track risk: objective/subjective</a:t>
            </a:r>
          </a:p>
          <a:p>
            <a:pPr marL="342900" indent="-342900">
              <a:buFont typeface="Arial" panose="020B0604020202020204" pitchFamily="34" charset="0"/>
              <a:buChar char="•"/>
            </a:pPr>
            <a:r>
              <a:rPr lang="en-US" sz="2400" b="1" dirty="0" smtClean="0">
                <a:solidFill>
                  <a:schemeClr val="bg1"/>
                </a:solidFill>
              </a:rPr>
              <a:t>Provide correct information to address myths, misconceptions and side effects </a:t>
            </a:r>
          </a:p>
        </p:txBody>
      </p:sp>
      <p:sp>
        <p:nvSpPr>
          <p:cNvPr id="6" name="TextBox 5"/>
          <p:cNvSpPr txBox="1"/>
          <p:nvPr/>
        </p:nvSpPr>
        <p:spPr>
          <a:xfrm>
            <a:off x="756314" y="3312016"/>
            <a:ext cx="10969520" cy="1200329"/>
          </a:xfrm>
          <a:prstGeom prst="rect">
            <a:avLst/>
          </a:prstGeom>
          <a:noFill/>
        </p:spPr>
        <p:txBody>
          <a:bodyPr wrap="square" rtlCol="0">
            <a:spAutoFit/>
          </a:bodyPr>
          <a:lstStyle/>
          <a:p>
            <a:r>
              <a:rPr lang="en-US" sz="2400" b="1" dirty="0" smtClean="0">
                <a:solidFill>
                  <a:srgbClr val="FF0000"/>
                </a:solidFill>
              </a:rPr>
              <a:t>HEALTH SYSTEMS</a:t>
            </a:r>
          </a:p>
          <a:p>
            <a:pPr marL="342900" indent="-342900">
              <a:buFont typeface="Arial" panose="020B0604020202020204" pitchFamily="34" charset="0"/>
              <a:buChar char="•"/>
            </a:pPr>
            <a:r>
              <a:rPr lang="en-US" sz="2400" b="1" dirty="0" smtClean="0">
                <a:solidFill>
                  <a:srgbClr val="FF0000"/>
                </a:solidFill>
              </a:rPr>
              <a:t>Health care workers – continuous training &amp; values clarification</a:t>
            </a:r>
          </a:p>
          <a:p>
            <a:pPr marL="342900" indent="-342900">
              <a:buFont typeface="Arial" panose="020B0604020202020204" pitchFamily="34" charset="0"/>
              <a:buChar char="•"/>
            </a:pPr>
            <a:r>
              <a:rPr lang="en-US" sz="2400" b="1" dirty="0">
                <a:solidFill>
                  <a:srgbClr val="FF0000"/>
                </a:solidFill>
              </a:rPr>
              <a:t>Differentiated prevention delivery – individualized, flexible, community </a:t>
            </a:r>
            <a:r>
              <a:rPr lang="en-US" sz="2400" b="1" dirty="0" smtClean="0">
                <a:solidFill>
                  <a:srgbClr val="FF0000"/>
                </a:solidFill>
              </a:rPr>
              <a:t>level</a:t>
            </a:r>
          </a:p>
        </p:txBody>
      </p:sp>
      <p:sp>
        <p:nvSpPr>
          <p:cNvPr id="7" name="TextBox 6"/>
          <p:cNvSpPr txBox="1"/>
          <p:nvPr/>
        </p:nvSpPr>
        <p:spPr>
          <a:xfrm>
            <a:off x="756314" y="4548205"/>
            <a:ext cx="10969520" cy="1569660"/>
          </a:xfrm>
          <a:prstGeom prst="rect">
            <a:avLst/>
          </a:prstGeom>
          <a:solidFill>
            <a:srgbClr val="CC0000"/>
          </a:solidFill>
        </p:spPr>
        <p:txBody>
          <a:bodyPr wrap="square" rtlCol="0">
            <a:spAutoFit/>
          </a:bodyPr>
          <a:lstStyle/>
          <a:p>
            <a:r>
              <a:rPr lang="en-US" sz="2400" b="1" dirty="0" smtClean="0">
                <a:solidFill>
                  <a:schemeClr val="bg1"/>
                </a:solidFill>
              </a:rPr>
              <a:t>COMMUNITY LEVEL!</a:t>
            </a:r>
          </a:p>
          <a:p>
            <a:pPr marL="342900" indent="-342900">
              <a:buFont typeface="Arial" panose="020B0604020202020204" pitchFamily="34" charset="0"/>
              <a:buChar char="•"/>
            </a:pPr>
            <a:r>
              <a:rPr lang="en-US" sz="2400" b="1" dirty="0" smtClean="0">
                <a:solidFill>
                  <a:schemeClr val="bg1"/>
                </a:solidFill>
              </a:rPr>
              <a:t>It is extremely important to understand the CONTEXT of PrEP use (sexual partners, guardians, peers, community gate keepers, school context)</a:t>
            </a:r>
          </a:p>
          <a:p>
            <a:pPr marL="342900" indent="-342900">
              <a:buFont typeface="Arial" panose="020B0604020202020204" pitchFamily="34" charset="0"/>
              <a:buChar char="•"/>
            </a:pPr>
            <a:r>
              <a:rPr lang="en-US" sz="2400" b="1" dirty="0" smtClean="0">
                <a:solidFill>
                  <a:schemeClr val="bg1"/>
                </a:solidFill>
              </a:rPr>
              <a:t>Need for increased community education and engagement </a:t>
            </a:r>
          </a:p>
        </p:txBody>
      </p:sp>
    </p:spTree>
    <p:extLst>
      <p:ext uri="{BB962C8B-B14F-4D97-AF65-F5344CB8AC3E}">
        <p14:creationId xmlns:p14="http://schemas.microsoft.com/office/powerpoint/2010/main" val="329162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5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500"/>
                                        <p:tgtEl>
                                          <p:spTgt spid="6">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Effect transition="in" filter="fade">
                                      <p:cBhvr>
                                        <p:cTn id="33" dur="500"/>
                                        <p:tgtEl>
                                          <p:spTgt spid="7">
                                            <p:txEl>
                                              <p:pRg st="0" end="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500"/>
                                        <p:tgtEl>
                                          <p:spTgt spid="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fade">
                                      <p:cBhvr>
                                        <p:cTn id="4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4437321" y="1581077"/>
            <a:ext cx="5411972" cy="925033"/>
          </a:xfrm>
          <a:prstGeom prst="rect">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4437321" y="2531465"/>
            <a:ext cx="5411972" cy="925033"/>
          </a:xfrm>
          <a:prstGeom prst="rect">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2024063" y="1591708"/>
            <a:ext cx="2413000" cy="925512"/>
          </a:xfrm>
          <a:prstGeom prst="rect">
            <a:avLst/>
          </a:prstGeom>
          <a:solidFill>
            <a:schemeClr val="bg1"/>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2024063" y="2517221"/>
            <a:ext cx="2413000" cy="923925"/>
          </a:xfrm>
          <a:prstGeom prst="rect">
            <a:avLst/>
          </a:prstGeom>
          <a:solidFill>
            <a:schemeClr val="bg1"/>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97" name="TextBox 21"/>
          <p:cNvSpPr txBox="1">
            <a:spLocks noChangeArrowheads="1"/>
          </p:cNvSpPr>
          <p:nvPr/>
        </p:nvSpPr>
        <p:spPr bwMode="auto">
          <a:xfrm>
            <a:off x="4749801" y="1713200"/>
            <a:ext cx="46847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600" b="1"/>
              <a:t>The Elusive 90:90:90: The Experience of Kenya as an Early Adopter of Evidence</a:t>
            </a:r>
            <a:endParaRPr lang="en-US" altLang="en-US" sz="1600" b="1">
              <a:latin typeface="Helvetica" panose="020B0604020202020204" pitchFamily="34" charset="0"/>
              <a:ea typeface="Helvetica" panose="020B0604020202020204" pitchFamily="34" charset="0"/>
              <a:cs typeface="Helvetica" panose="020B0604020202020204" pitchFamily="34" charset="0"/>
            </a:endParaRPr>
          </a:p>
        </p:txBody>
      </p:sp>
      <p:sp>
        <p:nvSpPr>
          <p:cNvPr id="3098" name="TextBox 22"/>
          <p:cNvSpPr txBox="1">
            <a:spLocks noChangeArrowheads="1"/>
          </p:cNvSpPr>
          <p:nvPr/>
        </p:nvSpPr>
        <p:spPr bwMode="auto">
          <a:xfrm>
            <a:off x="4645026" y="2578389"/>
            <a:ext cx="50133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600" b="1"/>
              <a:t>From Research to Real world settings; scaling up PrEP within National Programs.</a:t>
            </a:r>
            <a:endParaRPr lang="en-US" altLang="en-US" sz="1600" b="1">
              <a:latin typeface="Helvetica" panose="020B0604020202020204" pitchFamily="34" charset="0"/>
              <a:ea typeface="Helvetica" panose="020B0604020202020204" pitchFamily="34" charset="0"/>
              <a:cs typeface="Helvetica" panose="020B0604020202020204" pitchFamily="34" charset="0"/>
            </a:endParaRPr>
          </a:p>
        </p:txBody>
      </p:sp>
      <p:sp>
        <p:nvSpPr>
          <p:cNvPr id="29" name="TextBox 28"/>
          <p:cNvSpPr txBox="1"/>
          <p:nvPr/>
        </p:nvSpPr>
        <p:spPr>
          <a:xfrm>
            <a:off x="2055814" y="1756808"/>
            <a:ext cx="2370137" cy="738664"/>
          </a:xfrm>
          <a:prstGeom prst="rect">
            <a:avLst/>
          </a:prstGeom>
          <a:noFill/>
        </p:spPr>
        <p:txBody>
          <a:bodyPr>
            <a:spAutoFit/>
          </a:bodyPr>
          <a:lstStyle/>
          <a:p>
            <a:pPr>
              <a:defRPr/>
            </a:pPr>
            <a:r>
              <a:rPr lang="en-US" sz="1400" b="1" dirty="0">
                <a:solidFill>
                  <a:schemeClr val="tx1">
                    <a:lumMod val="95000"/>
                    <a:lumOff val="5000"/>
                  </a:schemeClr>
                </a:solidFill>
                <a:cs typeface="Helvetica" panose="020B0604020202020204" pitchFamily="34" charset="0"/>
              </a:rPr>
              <a:t>Date: Thursday, July 26, 2018</a:t>
            </a:r>
          </a:p>
          <a:p>
            <a:pPr>
              <a:defRPr/>
            </a:pPr>
            <a:r>
              <a:rPr lang="en-US" sz="1400" b="1" dirty="0">
                <a:solidFill>
                  <a:schemeClr val="tx1">
                    <a:lumMod val="95000"/>
                    <a:lumOff val="5000"/>
                  </a:schemeClr>
                </a:solidFill>
                <a:cs typeface="Helvetica" panose="020B0604020202020204" pitchFamily="34" charset="0"/>
              </a:rPr>
              <a:t>Time: 7:00-8:30am</a:t>
            </a:r>
          </a:p>
          <a:p>
            <a:pPr>
              <a:defRPr/>
            </a:pPr>
            <a:r>
              <a:rPr lang="en-US" sz="1400" b="1" dirty="0">
                <a:solidFill>
                  <a:schemeClr val="tx1">
                    <a:lumMod val="95000"/>
                    <a:lumOff val="5000"/>
                  </a:schemeClr>
                </a:solidFill>
                <a:cs typeface="Helvetica" panose="020B0604020202020204" pitchFamily="34" charset="0"/>
              </a:rPr>
              <a:t>Venue: E105-108</a:t>
            </a:r>
          </a:p>
        </p:txBody>
      </p:sp>
      <p:sp>
        <p:nvSpPr>
          <p:cNvPr id="30" name="TextBox 29"/>
          <p:cNvSpPr txBox="1"/>
          <p:nvPr/>
        </p:nvSpPr>
        <p:spPr>
          <a:xfrm>
            <a:off x="2055813" y="2629933"/>
            <a:ext cx="2190566" cy="738664"/>
          </a:xfrm>
          <a:prstGeom prst="rect">
            <a:avLst/>
          </a:prstGeom>
          <a:noFill/>
        </p:spPr>
        <p:txBody>
          <a:bodyPr wrap="square">
            <a:spAutoFit/>
          </a:bodyPr>
          <a:lstStyle/>
          <a:p>
            <a:pPr>
              <a:defRPr/>
            </a:pPr>
            <a:r>
              <a:rPr lang="en-US" sz="1400" b="1" dirty="0">
                <a:solidFill>
                  <a:schemeClr val="tx1">
                    <a:lumMod val="95000"/>
                    <a:lumOff val="5000"/>
                  </a:schemeClr>
                </a:solidFill>
                <a:cs typeface="Helvetica" panose="020B0604020202020204" pitchFamily="34" charset="0"/>
              </a:rPr>
              <a:t>Date: Friday, July 27, 2018</a:t>
            </a:r>
          </a:p>
          <a:p>
            <a:pPr>
              <a:defRPr/>
            </a:pPr>
            <a:r>
              <a:rPr lang="en-US" sz="1400" b="1" dirty="0">
                <a:solidFill>
                  <a:schemeClr val="tx1">
                    <a:lumMod val="95000"/>
                    <a:lumOff val="5000"/>
                  </a:schemeClr>
                </a:solidFill>
                <a:cs typeface="Helvetica" panose="020B0604020202020204" pitchFamily="34" charset="0"/>
              </a:rPr>
              <a:t>Time: 7:00-8:30am</a:t>
            </a:r>
          </a:p>
          <a:p>
            <a:pPr>
              <a:defRPr/>
            </a:pPr>
            <a:r>
              <a:rPr lang="en-US" sz="1400" b="1" dirty="0">
                <a:solidFill>
                  <a:schemeClr val="tx1">
                    <a:lumMod val="95000"/>
                    <a:lumOff val="5000"/>
                  </a:schemeClr>
                </a:solidFill>
                <a:cs typeface="Helvetica" panose="020B0604020202020204" pitchFamily="34" charset="0"/>
              </a:rPr>
              <a:t>Venue: G104-105</a:t>
            </a:r>
          </a:p>
        </p:txBody>
      </p:sp>
      <p:pic>
        <p:nvPicPr>
          <p:cNvPr id="310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3813"/>
            <a:ext cx="12192000" cy="105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93813" y="46039"/>
            <a:ext cx="503238"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Rectangle 37"/>
          <p:cNvSpPr>
            <a:spLocks noChangeArrowheads="1"/>
          </p:cNvSpPr>
          <p:nvPr/>
        </p:nvSpPr>
        <p:spPr bwMode="auto">
          <a:xfrm>
            <a:off x="10527076" y="657226"/>
            <a:ext cx="1636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400" b="1" dirty="0">
                <a:ea typeface="ＭＳ Ｐゴシック" panose="020B0600070205080204" pitchFamily="34" charset="-128"/>
              </a:rPr>
              <a:t>#KENYAatAIDS2018</a:t>
            </a:r>
            <a:endParaRPr lang="en-US" altLang="en-US" sz="1400" dirty="0">
              <a:ea typeface="ＭＳ Ｐゴシック" panose="020B0600070205080204" pitchFamily="34" charset="-128"/>
            </a:endParaRPr>
          </a:p>
        </p:txBody>
      </p:sp>
      <p:sp>
        <p:nvSpPr>
          <p:cNvPr id="3107" name="TextBox 9"/>
          <p:cNvSpPr txBox="1">
            <a:spLocks noChangeArrowheads="1"/>
          </p:cNvSpPr>
          <p:nvPr/>
        </p:nvSpPr>
        <p:spPr bwMode="auto">
          <a:xfrm>
            <a:off x="1811339" y="227013"/>
            <a:ext cx="67087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2200" b="1">
                <a:solidFill>
                  <a:srgbClr val="C00000"/>
                </a:solidFill>
                <a:ea typeface="Helvetica" panose="020B0604020202020204" pitchFamily="34" charset="0"/>
                <a:cs typeface="Helvetica" panose="020B0604020202020204" pitchFamily="34" charset="0"/>
              </a:rPr>
              <a:t>We are Team Kenya!  Welcome to our Symposia;</a:t>
            </a:r>
            <a:endParaRPr lang="en-US" altLang="en-US" sz="2200">
              <a:solidFill>
                <a:srgbClr val="C00000"/>
              </a:solidFill>
              <a:ea typeface="Helvetica" panose="020B0604020202020204" pitchFamily="34" charset="0"/>
              <a:cs typeface="Helvetica" panose="020B0604020202020204" pitchFamily="34" charset="0"/>
            </a:endParaRPr>
          </a:p>
        </p:txBody>
      </p:sp>
      <p:pic>
        <p:nvPicPr>
          <p:cNvPr id="3108" name="Picture 3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 y="6156889"/>
            <a:ext cx="8842376"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33"/>
          <p:cNvSpPr txBox="1"/>
          <p:nvPr/>
        </p:nvSpPr>
        <p:spPr>
          <a:xfrm>
            <a:off x="682957" y="3892040"/>
            <a:ext cx="10914094" cy="1569660"/>
          </a:xfrm>
          <a:prstGeom prst="rect">
            <a:avLst/>
          </a:prstGeom>
          <a:solidFill>
            <a:srgbClr val="CC0000"/>
          </a:solidFill>
        </p:spPr>
        <p:txBody>
          <a:bodyPr wrap="square" rtlCol="0">
            <a:spAutoFit/>
          </a:bodyPr>
          <a:lstStyle/>
          <a:p>
            <a:pPr marL="342900" indent="-342900">
              <a:buFont typeface="Arial" panose="020B0604020202020204" pitchFamily="34" charset="0"/>
              <a:buChar char="•"/>
            </a:pPr>
            <a:r>
              <a:rPr lang="en-US" sz="2400" b="1" dirty="0" smtClean="0">
                <a:solidFill>
                  <a:schemeClr val="bg1"/>
                </a:solidFill>
              </a:rPr>
              <a:t>Poster TUPEE642 – Integrating IPV and HTC services in Kenya</a:t>
            </a:r>
          </a:p>
          <a:p>
            <a:pPr marL="342900" indent="-342900">
              <a:buFont typeface="Arial" panose="020B0604020202020204" pitchFamily="34" charset="0"/>
              <a:buChar char="•"/>
            </a:pPr>
            <a:r>
              <a:rPr lang="en-US" sz="2400" b="1" dirty="0" smtClean="0">
                <a:solidFill>
                  <a:schemeClr val="bg1"/>
                </a:solidFill>
              </a:rPr>
              <a:t>Poster WEPEC255 – Willingness to take PrEP among FSW and YW (Feasibility) – Robinson Karuga</a:t>
            </a:r>
          </a:p>
          <a:p>
            <a:pPr marL="342900" indent="-342900">
              <a:buFont typeface="Arial" panose="020B0604020202020204" pitchFamily="34" charset="0"/>
              <a:buChar char="•"/>
            </a:pPr>
            <a:r>
              <a:rPr lang="en-US" sz="2400" b="1" dirty="0" smtClean="0">
                <a:solidFill>
                  <a:schemeClr val="bg1"/>
                </a:solidFill>
              </a:rPr>
              <a:t>Talk on PrEP for AGYW in Kenya (Friday – Dr Lina Digolo)</a:t>
            </a:r>
          </a:p>
        </p:txBody>
      </p:sp>
    </p:spTree>
    <p:extLst>
      <p:ext uri="{BB962C8B-B14F-4D97-AF65-F5344CB8AC3E}">
        <p14:creationId xmlns:p14="http://schemas.microsoft.com/office/powerpoint/2010/main" val="205128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1487" y="5103674"/>
            <a:ext cx="4165656" cy="1200329"/>
          </a:xfrm>
          <a:prstGeom prst="rect">
            <a:avLst/>
          </a:prstGeom>
          <a:noFill/>
        </p:spPr>
        <p:txBody>
          <a:bodyPr wrap="square" rtlCol="0">
            <a:spAutoFit/>
          </a:bodyPr>
          <a:lstStyle/>
          <a:p>
            <a:r>
              <a:rPr lang="en-US" sz="2400" dirty="0">
                <a:solidFill>
                  <a:schemeClr val="bg1"/>
                </a:solidFill>
              </a:rPr>
              <a:t>j</a:t>
            </a:r>
            <a:r>
              <a:rPr lang="en-US" sz="2400" dirty="0" smtClean="0">
                <a:solidFill>
                  <a:schemeClr val="bg1"/>
                </a:solidFill>
              </a:rPr>
              <a:t>ordan.kyongo@lvcthealth.org</a:t>
            </a:r>
          </a:p>
          <a:p>
            <a:endParaRPr lang="en-US" sz="2400" dirty="0" smtClean="0">
              <a:solidFill>
                <a:schemeClr val="bg1"/>
              </a:solidFill>
            </a:endParaRPr>
          </a:p>
          <a:p>
            <a:r>
              <a:rPr lang="en-US" sz="2400" dirty="0" smtClean="0">
                <a:solidFill>
                  <a:schemeClr val="bg1"/>
                </a:solidFill>
              </a:rPr>
              <a:t>     Twitter @</a:t>
            </a:r>
            <a:r>
              <a:rPr lang="en-US" sz="2400" dirty="0" err="1" smtClean="0">
                <a:solidFill>
                  <a:schemeClr val="bg1"/>
                </a:solidFill>
              </a:rPr>
              <a:t>jordankyongo</a:t>
            </a:r>
            <a:r>
              <a:rPr lang="en-US" sz="2400" dirty="0" smtClean="0">
                <a:solidFill>
                  <a:schemeClr val="bg1"/>
                </a:solidFill>
              </a:rPr>
              <a:t>  </a:t>
            </a:r>
            <a:endParaRPr lang="en-US" dirty="0">
              <a:solidFill>
                <a:schemeClr val="bg1"/>
              </a:solidFill>
            </a:endParaRPr>
          </a:p>
        </p:txBody>
      </p:sp>
      <p:pic>
        <p:nvPicPr>
          <p:cNvPr id="7" name="Picture 6" descr="Image result for twitter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487" y="5800725"/>
            <a:ext cx="539114" cy="519202"/>
          </a:xfrm>
          <a:prstGeom prst="rect">
            <a:avLst/>
          </a:prstGeom>
          <a:noFill/>
          <a:ln>
            <a:noFill/>
          </a:ln>
        </p:spPr>
      </p:pic>
      <p:sp>
        <p:nvSpPr>
          <p:cNvPr id="5" name="Content Placeholder 2"/>
          <p:cNvSpPr txBox="1">
            <a:spLocks/>
          </p:cNvSpPr>
          <p:nvPr/>
        </p:nvSpPr>
        <p:spPr bwMode="auto">
          <a:xfrm>
            <a:off x="3713017" y="13737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eaLnBrk="1" fontAlgn="base"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en-GB" sz="1600" b="1" dirty="0" smtClean="0">
                <a:solidFill>
                  <a:schemeClr val="bg1"/>
                </a:solidFill>
              </a:rPr>
              <a:t>Ministry of Health, Kenya: NASCOP and NACC</a:t>
            </a:r>
          </a:p>
          <a:p>
            <a:pPr>
              <a:defRPr/>
            </a:pPr>
            <a:r>
              <a:rPr lang="en-US" sz="1600" b="1" dirty="0" smtClean="0">
                <a:solidFill>
                  <a:schemeClr val="bg1"/>
                </a:solidFill>
              </a:rPr>
              <a:t>County and sub-county HMTs</a:t>
            </a:r>
          </a:p>
          <a:p>
            <a:pPr>
              <a:defRPr/>
            </a:pPr>
            <a:r>
              <a:rPr lang="en-GB" sz="1600" b="1" dirty="0" smtClean="0">
                <a:solidFill>
                  <a:schemeClr val="bg1"/>
                </a:solidFill>
              </a:rPr>
              <a:t>SWOP Clinics (PHDA)</a:t>
            </a:r>
          </a:p>
          <a:p>
            <a:pPr>
              <a:defRPr/>
            </a:pPr>
            <a:r>
              <a:rPr lang="en-GB" sz="1600" b="1" dirty="0" smtClean="0">
                <a:solidFill>
                  <a:schemeClr val="bg1"/>
                </a:solidFill>
              </a:rPr>
              <a:t>UN Family – WHO, UNAIDS, UNICEF</a:t>
            </a:r>
          </a:p>
          <a:p>
            <a:pPr>
              <a:defRPr/>
            </a:pPr>
            <a:r>
              <a:rPr lang="en-GB" sz="1600" b="1" dirty="0" smtClean="0">
                <a:solidFill>
                  <a:schemeClr val="bg1"/>
                </a:solidFill>
              </a:rPr>
              <a:t>PEPFAR CDC/USAID</a:t>
            </a:r>
          </a:p>
          <a:p>
            <a:pPr>
              <a:defRPr/>
            </a:pPr>
            <a:r>
              <a:rPr lang="en-US" sz="1600" b="1" dirty="0" smtClean="0">
                <a:solidFill>
                  <a:schemeClr val="bg1"/>
                </a:solidFill>
              </a:rPr>
              <a:t>Bill &amp; Melinda Gates Foundation</a:t>
            </a:r>
          </a:p>
          <a:p>
            <a:pPr>
              <a:defRPr/>
            </a:pPr>
            <a:r>
              <a:rPr lang="en-US" sz="1600" b="1" dirty="0" smtClean="0">
                <a:solidFill>
                  <a:schemeClr val="bg1"/>
                </a:solidFill>
              </a:rPr>
              <a:t>CHAI</a:t>
            </a:r>
          </a:p>
          <a:p>
            <a:pPr>
              <a:defRPr/>
            </a:pPr>
            <a:r>
              <a:rPr lang="en-US" sz="1600" b="1" dirty="0" smtClean="0">
                <a:solidFill>
                  <a:schemeClr val="bg1"/>
                </a:solidFill>
              </a:rPr>
              <a:t>O’Neill Institute, Georgetown Law</a:t>
            </a:r>
          </a:p>
          <a:p>
            <a:pPr>
              <a:defRPr/>
            </a:pPr>
            <a:r>
              <a:rPr lang="en-US" sz="1600" b="1" dirty="0" smtClean="0">
                <a:solidFill>
                  <a:schemeClr val="bg1"/>
                </a:solidFill>
              </a:rPr>
              <a:t>London School of Hygiene and Tropical Medicine</a:t>
            </a:r>
          </a:p>
          <a:p>
            <a:pPr>
              <a:defRPr/>
            </a:pPr>
            <a:r>
              <a:rPr lang="en-US" sz="1600" b="1" dirty="0" smtClean="0">
                <a:solidFill>
                  <a:schemeClr val="bg1"/>
                </a:solidFill>
              </a:rPr>
              <a:t>Imperial College London, Results for Development, IAVI, AVAC, </a:t>
            </a:r>
          </a:p>
          <a:p>
            <a:pPr>
              <a:defRPr/>
            </a:pPr>
            <a:r>
              <a:rPr lang="en-US" sz="1600" b="1" dirty="0" smtClean="0">
                <a:solidFill>
                  <a:schemeClr val="bg1"/>
                </a:solidFill>
              </a:rPr>
              <a:t>FHI 360, WRHI, FSG, </a:t>
            </a:r>
            <a:r>
              <a:rPr lang="en-US" sz="1600" b="1" dirty="0" err="1" smtClean="0">
                <a:solidFill>
                  <a:schemeClr val="bg1"/>
                </a:solidFill>
              </a:rPr>
              <a:t>Avenir</a:t>
            </a:r>
            <a:r>
              <a:rPr lang="en-US" sz="1600" b="1" dirty="0" smtClean="0">
                <a:solidFill>
                  <a:schemeClr val="bg1"/>
                </a:solidFill>
              </a:rPr>
              <a:t> Health, </a:t>
            </a:r>
            <a:r>
              <a:rPr lang="en-US" sz="1600" b="1" dirty="0" err="1" smtClean="0">
                <a:solidFill>
                  <a:schemeClr val="bg1"/>
                </a:solidFill>
              </a:rPr>
              <a:t>McANN</a:t>
            </a:r>
            <a:r>
              <a:rPr lang="en-US" sz="1600" b="1" dirty="0" smtClean="0">
                <a:solidFill>
                  <a:schemeClr val="bg1"/>
                </a:solidFill>
              </a:rPr>
              <a:t>, Pangaea, Gilead Health Sciences</a:t>
            </a:r>
          </a:p>
          <a:p>
            <a:pPr>
              <a:defRPr/>
            </a:pPr>
            <a:endParaRPr lang="en-US" sz="1600" b="1" dirty="0" smtClean="0">
              <a:solidFill>
                <a:schemeClr val="bg1"/>
              </a:solidFill>
            </a:endParaRPr>
          </a:p>
          <a:p>
            <a:pPr>
              <a:defRPr/>
            </a:pPr>
            <a:r>
              <a:rPr lang="en-US" sz="1600" b="1" dirty="0" smtClean="0">
                <a:solidFill>
                  <a:schemeClr val="bg1"/>
                </a:solidFill>
              </a:rPr>
              <a:t>Community organizations</a:t>
            </a:r>
          </a:p>
          <a:p>
            <a:pPr>
              <a:defRPr/>
            </a:pPr>
            <a:r>
              <a:rPr lang="en-US" sz="1600" b="1" dirty="0" smtClean="0">
                <a:solidFill>
                  <a:schemeClr val="bg1"/>
                </a:solidFill>
              </a:rPr>
              <a:t>HOYMAS, GALCK,</a:t>
            </a:r>
            <a:r>
              <a:rPr lang="en-GB" sz="1600" b="1" dirty="0" smtClean="0">
                <a:solidFill>
                  <a:schemeClr val="bg1"/>
                </a:solidFill>
                <a:effectLst>
                  <a:outerShdw blurRad="38100" dist="38100" dir="2700000" algn="tl">
                    <a:srgbClr val="000000">
                      <a:alpha val="43137"/>
                    </a:srgbClr>
                  </a:outerShdw>
                </a:effectLst>
              </a:rPr>
              <a:t> </a:t>
            </a:r>
            <a:r>
              <a:rPr lang="en-US" sz="1600" b="1" dirty="0" smtClean="0">
                <a:solidFill>
                  <a:schemeClr val="bg1"/>
                </a:solidFill>
              </a:rPr>
              <a:t>KESWA, BHESP, NYARWEK, ISHTAR MSM</a:t>
            </a:r>
          </a:p>
          <a:p>
            <a:pPr>
              <a:defRPr/>
            </a:pPr>
            <a:endParaRPr lang="en-US" sz="1600" b="1" dirty="0" smtClean="0">
              <a:solidFill>
                <a:schemeClr val="bg1"/>
              </a:solidFill>
            </a:endParaRPr>
          </a:p>
          <a:p>
            <a:pPr>
              <a:defRPr/>
            </a:pPr>
            <a:r>
              <a:rPr lang="en-US" sz="1600" b="1" dirty="0" smtClean="0">
                <a:solidFill>
                  <a:schemeClr val="bg1"/>
                </a:solidFill>
              </a:rPr>
              <a:t>LVCT Health and SWOP Research and Program Teams</a:t>
            </a:r>
            <a:endParaRPr lang="en-US" sz="1200" dirty="0">
              <a:solidFill>
                <a:schemeClr val="bg1"/>
              </a:solidFill>
              <a:ea typeface="ＭＳ Ｐゴシック" charset="0"/>
            </a:endParaRPr>
          </a:p>
        </p:txBody>
      </p:sp>
    </p:spTree>
    <p:extLst>
      <p:ext uri="{BB962C8B-B14F-4D97-AF65-F5344CB8AC3E}">
        <p14:creationId xmlns:p14="http://schemas.microsoft.com/office/powerpoint/2010/main" val="307136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outline </a:t>
            </a:r>
            <a:endParaRPr lang="en-US" b="1" dirty="0"/>
          </a:p>
        </p:txBody>
      </p:sp>
      <p:sp>
        <p:nvSpPr>
          <p:cNvPr id="3" name="Content Placeholder 2"/>
          <p:cNvSpPr>
            <a:spLocks noGrp="1"/>
          </p:cNvSpPr>
          <p:nvPr>
            <p:ph idx="1"/>
          </p:nvPr>
        </p:nvSpPr>
        <p:spPr/>
        <p:txBody>
          <a:bodyPr/>
          <a:lstStyle/>
          <a:p>
            <a:pPr lvl="0"/>
            <a:r>
              <a:rPr lang="en-US" dirty="0" smtClean="0"/>
              <a:t>Background – Feasibility study</a:t>
            </a:r>
            <a:endParaRPr lang="en-US" dirty="0"/>
          </a:p>
          <a:p>
            <a:pPr lvl="0"/>
            <a:r>
              <a:rPr lang="en-US" dirty="0"/>
              <a:t>D</a:t>
            </a:r>
            <a:r>
              <a:rPr lang="en-US" dirty="0" smtClean="0"/>
              <a:t>emonstration </a:t>
            </a:r>
            <a:r>
              <a:rPr lang="en-US" dirty="0"/>
              <a:t>p</a:t>
            </a:r>
            <a:r>
              <a:rPr lang="en-US" dirty="0" smtClean="0"/>
              <a:t>roject procedures</a:t>
            </a:r>
            <a:endParaRPr lang="en-US" dirty="0"/>
          </a:p>
          <a:p>
            <a:pPr lvl="0"/>
            <a:r>
              <a:rPr lang="en-US" dirty="0" smtClean="0"/>
              <a:t>Retention results</a:t>
            </a:r>
          </a:p>
          <a:p>
            <a:pPr lvl="0"/>
            <a:r>
              <a:rPr lang="en-US" dirty="0" smtClean="0"/>
              <a:t>Reasons for dropping </a:t>
            </a:r>
            <a:r>
              <a:rPr lang="en-US" dirty="0"/>
              <a:t>o</a:t>
            </a:r>
            <a:r>
              <a:rPr lang="en-US" dirty="0" smtClean="0"/>
              <a:t>ut of project</a:t>
            </a:r>
          </a:p>
          <a:p>
            <a:pPr lvl="0"/>
            <a:r>
              <a:rPr lang="en-US" dirty="0" smtClean="0"/>
              <a:t>Reasons for staying </a:t>
            </a:r>
            <a:r>
              <a:rPr lang="en-US" dirty="0"/>
              <a:t>i</a:t>
            </a:r>
            <a:r>
              <a:rPr lang="en-US" dirty="0" smtClean="0"/>
              <a:t>n </a:t>
            </a:r>
            <a:r>
              <a:rPr lang="en-US" dirty="0"/>
              <a:t>p</a:t>
            </a:r>
            <a:r>
              <a:rPr lang="en-US" dirty="0" smtClean="0"/>
              <a:t>roject</a:t>
            </a:r>
            <a:endParaRPr lang="en-US" dirty="0"/>
          </a:p>
          <a:p>
            <a:pPr lvl="0"/>
            <a:r>
              <a:rPr lang="en-US" dirty="0" smtClean="0"/>
              <a:t>Reflections for real-life implementation</a:t>
            </a:r>
            <a:endParaRPr lang="en-US" dirty="0"/>
          </a:p>
          <a:p>
            <a:endParaRPr lang="en-US" dirty="0"/>
          </a:p>
        </p:txBody>
      </p:sp>
    </p:spTree>
    <p:extLst>
      <p:ext uri="{BB962C8B-B14F-4D97-AF65-F5344CB8AC3E}">
        <p14:creationId xmlns:p14="http://schemas.microsoft.com/office/powerpoint/2010/main" val="2611584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 Feasibility Study (2013)</a:t>
            </a:r>
            <a:endParaRPr lang="en-US" b="1" dirty="0"/>
          </a:p>
        </p:txBody>
      </p:sp>
      <p:sp>
        <p:nvSpPr>
          <p:cNvPr id="6" name="TextBox 5"/>
          <p:cNvSpPr txBox="1"/>
          <p:nvPr/>
        </p:nvSpPr>
        <p:spPr>
          <a:xfrm>
            <a:off x="4304731" y="1690690"/>
            <a:ext cx="3351663" cy="1994206"/>
          </a:xfrm>
          <a:prstGeom prst="rect">
            <a:avLst/>
          </a:prstGeom>
          <a:noFill/>
        </p:spPr>
        <p:txBody>
          <a:bodyPr wrap="square" rtlCol="0">
            <a:spAutoFit/>
          </a:bodyPr>
          <a:lstStyle/>
          <a:p>
            <a:endParaRPr lang="en-US" dirty="0"/>
          </a:p>
        </p:txBody>
      </p:sp>
      <p:sp>
        <p:nvSpPr>
          <p:cNvPr id="7" name="TextBox 6"/>
          <p:cNvSpPr txBox="1"/>
          <p:nvPr/>
        </p:nvSpPr>
        <p:spPr>
          <a:xfrm>
            <a:off x="756314" y="1690690"/>
            <a:ext cx="3187889" cy="2308324"/>
          </a:xfrm>
          <a:prstGeom prst="rect">
            <a:avLst/>
          </a:prstGeom>
          <a:solidFill>
            <a:srgbClr val="CC0000"/>
          </a:solidFill>
        </p:spPr>
        <p:txBody>
          <a:bodyPr wrap="square" rtlCol="0">
            <a:spAutoFit/>
          </a:bodyPr>
          <a:lstStyle/>
          <a:p>
            <a:r>
              <a:rPr lang="en-US" sz="2400" b="1" dirty="0" smtClean="0">
                <a:solidFill>
                  <a:schemeClr val="bg1"/>
                </a:solidFill>
              </a:rPr>
              <a:t>WHAT? </a:t>
            </a:r>
          </a:p>
          <a:p>
            <a:r>
              <a:rPr lang="en-US" sz="2400" b="1" dirty="0" smtClean="0">
                <a:solidFill>
                  <a:schemeClr val="bg1"/>
                </a:solidFill>
              </a:rPr>
              <a:t>U</a:t>
            </a:r>
            <a:r>
              <a:rPr lang="en-GB" altLang="en-US" sz="2400" dirty="0" err="1" smtClean="0">
                <a:solidFill>
                  <a:schemeClr val="bg1"/>
                </a:solidFill>
              </a:rPr>
              <a:t>nderstand</a:t>
            </a:r>
            <a:r>
              <a:rPr lang="en-GB" altLang="en-US" sz="2400" dirty="0" smtClean="0">
                <a:solidFill>
                  <a:schemeClr val="bg1"/>
                </a:solidFill>
              </a:rPr>
              <a:t> </a:t>
            </a:r>
            <a:r>
              <a:rPr lang="en-GB" altLang="en-US" sz="2400" dirty="0">
                <a:solidFill>
                  <a:schemeClr val="bg1"/>
                </a:solidFill>
              </a:rPr>
              <a:t>acceptability, perceptions of HIV risk, barriers and motivators to uptake &amp; adherence to </a:t>
            </a:r>
            <a:r>
              <a:rPr lang="en-GB" altLang="en-US" sz="2400" dirty="0" smtClean="0">
                <a:solidFill>
                  <a:schemeClr val="bg1"/>
                </a:solidFill>
              </a:rPr>
              <a:t>PrEP</a:t>
            </a:r>
            <a:r>
              <a:rPr lang="en-US" sz="2400" dirty="0" smtClean="0">
                <a:solidFill>
                  <a:schemeClr val="bg1"/>
                </a:solidFill>
              </a:rPr>
              <a:t> </a:t>
            </a:r>
            <a:endParaRPr lang="en-US" sz="2400" dirty="0">
              <a:solidFill>
                <a:schemeClr val="bg1"/>
              </a:solidFill>
            </a:endParaRPr>
          </a:p>
        </p:txBody>
      </p:sp>
      <p:sp>
        <p:nvSpPr>
          <p:cNvPr id="8" name="TextBox 7"/>
          <p:cNvSpPr txBox="1"/>
          <p:nvPr/>
        </p:nvSpPr>
        <p:spPr>
          <a:xfrm>
            <a:off x="4536747" y="1690689"/>
            <a:ext cx="3187889" cy="2308324"/>
          </a:xfrm>
          <a:prstGeom prst="rect">
            <a:avLst/>
          </a:prstGeom>
          <a:solidFill>
            <a:srgbClr val="CC0000"/>
          </a:solidFill>
        </p:spPr>
        <p:txBody>
          <a:bodyPr wrap="square" rtlCol="0">
            <a:spAutoFit/>
          </a:bodyPr>
          <a:lstStyle/>
          <a:p>
            <a:r>
              <a:rPr lang="en-US" sz="2400" b="1" dirty="0" smtClean="0">
                <a:solidFill>
                  <a:schemeClr val="bg1"/>
                </a:solidFill>
              </a:rPr>
              <a:t>WHO? </a:t>
            </a:r>
          </a:p>
          <a:p>
            <a:r>
              <a:rPr lang="en-US" sz="2400" dirty="0" smtClean="0">
                <a:solidFill>
                  <a:schemeClr val="bg1"/>
                </a:solidFill>
              </a:rPr>
              <a:t>Female Sex Workers (FSW)</a:t>
            </a:r>
          </a:p>
          <a:p>
            <a:r>
              <a:rPr lang="en-US" sz="2400" dirty="0" smtClean="0">
                <a:solidFill>
                  <a:schemeClr val="bg1"/>
                </a:solidFill>
              </a:rPr>
              <a:t>Men who have sex with men (MSM)</a:t>
            </a:r>
          </a:p>
          <a:p>
            <a:r>
              <a:rPr lang="en-US" sz="2400" dirty="0" smtClean="0">
                <a:solidFill>
                  <a:schemeClr val="bg1"/>
                </a:solidFill>
              </a:rPr>
              <a:t>Young Women (YW)</a:t>
            </a:r>
            <a:endParaRPr lang="en-US" sz="2400" dirty="0">
              <a:solidFill>
                <a:schemeClr val="bg1"/>
              </a:solidFill>
            </a:endParaRPr>
          </a:p>
        </p:txBody>
      </p:sp>
      <p:sp>
        <p:nvSpPr>
          <p:cNvPr id="9" name="TextBox 8"/>
          <p:cNvSpPr txBox="1"/>
          <p:nvPr/>
        </p:nvSpPr>
        <p:spPr>
          <a:xfrm>
            <a:off x="8280779" y="1688382"/>
            <a:ext cx="3187889" cy="2308324"/>
          </a:xfrm>
          <a:prstGeom prst="rect">
            <a:avLst/>
          </a:prstGeom>
          <a:solidFill>
            <a:srgbClr val="CC0000"/>
          </a:solidFill>
        </p:spPr>
        <p:txBody>
          <a:bodyPr wrap="square" rtlCol="0">
            <a:spAutoFit/>
          </a:bodyPr>
          <a:lstStyle/>
          <a:p>
            <a:r>
              <a:rPr lang="en-US" sz="2400" b="1" dirty="0" smtClean="0">
                <a:solidFill>
                  <a:schemeClr val="bg1"/>
                </a:solidFill>
              </a:rPr>
              <a:t>WHERE?</a:t>
            </a:r>
          </a:p>
          <a:p>
            <a:r>
              <a:rPr lang="en-GB" altLang="en-US" sz="2400" dirty="0">
                <a:solidFill>
                  <a:schemeClr val="bg1"/>
                </a:solidFill>
              </a:rPr>
              <a:t>360 self administered questions</a:t>
            </a:r>
          </a:p>
          <a:p>
            <a:r>
              <a:rPr lang="en-GB" altLang="en-US" sz="2400" dirty="0">
                <a:solidFill>
                  <a:schemeClr val="bg1"/>
                </a:solidFill>
              </a:rPr>
              <a:t>45 In-depth Interviews</a:t>
            </a:r>
          </a:p>
          <a:p>
            <a:r>
              <a:rPr lang="en-GB" altLang="en-US" sz="2400" dirty="0">
                <a:solidFill>
                  <a:schemeClr val="bg1"/>
                </a:solidFill>
              </a:rPr>
              <a:t>17 focus group discussions</a:t>
            </a:r>
            <a:endParaRPr lang="en-US" sz="2400" dirty="0">
              <a:solidFill>
                <a:schemeClr val="bg1"/>
              </a:solidFill>
            </a:endParaRPr>
          </a:p>
        </p:txBody>
      </p:sp>
      <p:sp>
        <p:nvSpPr>
          <p:cNvPr id="11" name="TextBox 10"/>
          <p:cNvSpPr txBox="1"/>
          <p:nvPr/>
        </p:nvSpPr>
        <p:spPr>
          <a:xfrm>
            <a:off x="756314" y="4189861"/>
            <a:ext cx="4661847" cy="523220"/>
          </a:xfrm>
          <a:prstGeom prst="rect">
            <a:avLst/>
          </a:prstGeom>
          <a:noFill/>
        </p:spPr>
        <p:txBody>
          <a:bodyPr wrap="square" rtlCol="0">
            <a:spAutoFit/>
          </a:bodyPr>
          <a:lstStyle/>
          <a:p>
            <a:r>
              <a:rPr lang="en-US" sz="2800" b="1" dirty="0" smtClean="0"/>
              <a:t>Would you take PrEP? </a:t>
            </a:r>
            <a:endParaRPr lang="en-US" sz="2800" b="1" dirty="0"/>
          </a:p>
        </p:txBody>
      </p:sp>
      <p:sp>
        <p:nvSpPr>
          <p:cNvPr id="12" name="TextBox 11"/>
          <p:cNvSpPr txBox="1"/>
          <p:nvPr/>
        </p:nvSpPr>
        <p:spPr>
          <a:xfrm>
            <a:off x="756314" y="4897463"/>
            <a:ext cx="3187889" cy="1200329"/>
          </a:xfrm>
          <a:prstGeom prst="rect">
            <a:avLst/>
          </a:prstGeom>
          <a:solidFill>
            <a:srgbClr val="CC0000"/>
          </a:solidFill>
        </p:spPr>
        <p:txBody>
          <a:bodyPr wrap="square" rtlCol="0">
            <a:spAutoFit/>
          </a:bodyPr>
          <a:lstStyle/>
          <a:p>
            <a:pPr algn="ctr"/>
            <a:r>
              <a:rPr lang="en-US" sz="2400" b="1" dirty="0" smtClean="0">
                <a:solidFill>
                  <a:schemeClr val="bg1"/>
                </a:solidFill>
              </a:rPr>
              <a:t>MSM</a:t>
            </a:r>
          </a:p>
          <a:p>
            <a:pPr algn="ctr"/>
            <a:endParaRPr lang="en-US" sz="2400" b="1" dirty="0">
              <a:solidFill>
                <a:schemeClr val="bg1"/>
              </a:solidFill>
            </a:endParaRPr>
          </a:p>
          <a:p>
            <a:pPr algn="ctr"/>
            <a:r>
              <a:rPr lang="en-US" sz="2400" b="1" dirty="0" smtClean="0">
                <a:solidFill>
                  <a:schemeClr val="bg1"/>
                </a:solidFill>
              </a:rPr>
              <a:t>83% </a:t>
            </a:r>
          </a:p>
        </p:txBody>
      </p:sp>
      <p:sp>
        <p:nvSpPr>
          <p:cNvPr id="13" name="TextBox 12"/>
          <p:cNvSpPr txBox="1"/>
          <p:nvPr/>
        </p:nvSpPr>
        <p:spPr>
          <a:xfrm>
            <a:off x="4536747" y="4899770"/>
            <a:ext cx="3187889" cy="1200329"/>
          </a:xfrm>
          <a:prstGeom prst="rect">
            <a:avLst/>
          </a:prstGeom>
          <a:solidFill>
            <a:srgbClr val="CC0000"/>
          </a:solidFill>
        </p:spPr>
        <p:txBody>
          <a:bodyPr wrap="square" rtlCol="0">
            <a:spAutoFit/>
          </a:bodyPr>
          <a:lstStyle/>
          <a:p>
            <a:pPr algn="ctr"/>
            <a:r>
              <a:rPr lang="en-US" sz="2400" b="1" dirty="0" smtClean="0">
                <a:solidFill>
                  <a:schemeClr val="bg1"/>
                </a:solidFill>
              </a:rPr>
              <a:t>FSW</a:t>
            </a:r>
          </a:p>
          <a:p>
            <a:pPr algn="ctr"/>
            <a:endParaRPr lang="en-US" sz="2400" b="1" dirty="0">
              <a:solidFill>
                <a:schemeClr val="bg1"/>
              </a:solidFill>
            </a:endParaRPr>
          </a:p>
          <a:p>
            <a:pPr algn="ctr"/>
            <a:r>
              <a:rPr lang="en-US" sz="2400" b="1" dirty="0" smtClean="0">
                <a:solidFill>
                  <a:schemeClr val="bg1"/>
                </a:solidFill>
              </a:rPr>
              <a:t>88%</a:t>
            </a:r>
            <a:endParaRPr lang="en-US" sz="2400" dirty="0">
              <a:solidFill>
                <a:schemeClr val="bg1"/>
              </a:solidFill>
            </a:endParaRPr>
          </a:p>
        </p:txBody>
      </p:sp>
      <p:sp>
        <p:nvSpPr>
          <p:cNvPr id="14" name="TextBox 13"/>
          <p:cNvSpPr txBox="1"/>
          <p:nvPr/>
        </p:nvSpPr>
        <p:spPr>
          <a:xfrm>
            <a:off x="8280779" y="4897463"/>
            <a:ext cx="3187889" cy="1200329"/>
          </a:xfrm>
          <a:prstGeom prst="rect">
            <a:avLst/>
          </a:prstGeom>
          <a:solidFill>
            <a:srgbClr val="CC0000"/>
          </a:solidFill>
        </p:spPr>
        <p:txBody>
          <a:bodyPr wrap="square" rtlCol="0">
            <a:spAutoFit/>
          </a:bodyPr>
          <a:lstStyle/>
          <a:p>
            <a:pPr algn="ctr"/>
            <a:r>
              <a:rPr lang="en-US" sz="2400" b="1" dirty="0" smtClean="0">
                <a:solidFill>
                  <a:schemeClr val="bg1"/>
                </a:solidFill>
              </a:rPr>
              <a:t>YW</a:t>
            </a:r>
          </a:p>
          <a:p>
            <a:pPr algn="ctr"/>
            <a:endParaRPr lang="en-US" sz="2400" b="1" dirty="0">
              <a:solidFill>
                <a:schemeClr val="bg1"/>
              </a:solidFill>
            </a:endParaRPr>
          </a:p>
          <a:p>
            <a:pPr algn="ctr"/>
            <a:r>
              <a:rPr lang="en-US" sz="2400" b="1" dirty="0" smtClean="0">
                <a:solidFill>
                  <a:schemeClr val="bg1"/>
                </a:solidFill>
              </a:rPr>
              <a:t>85%</a:t>
            </a:r>
          </a:p>
        </p:txBody>
      </p:sp>
    </p:spTree>
    <p:extLst>
      <p:ext uri="{BB962C8B-B14F-4D97-AF65-F5344CB8AC3E}">
        <p14:creationId xmlns:p14="http://schemas.microsoft.com/office/powerpoint/2010/main" val="383097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7"/>
            <a:ext cx="10515600" cy="1325563"/>
          </a:xfrm>
        </p:spPr>
        <p:txBody>
          <a:bodyPr/>
          <a:lstStyle/>
          <a:p>
            <a:r>
              <a:rPr lang="en-US" b="1" dirty="0" smtClean="0"/>
              <a:t>Demonstration Project (2015 – 2017) </a:t>
            </a:r>
            <a:endParaRPr lang="en-US" b="1" dirty="0"/>
          </a:p>
        </p:txBody>
      </p:sp>
      <p:graphicFrame>
        <p:nvGraphicFramePr>
          <p:cNvPr id="5" name="Diagram 4"/>
          <p:cNvGraphicFramePr/>
          <p:nvPr>
            <p:extLst>
              <p:ext uri="{D42A27DB-BD31-4B8C-83A1-F6EECF244321}">
                <p14:modId xmlns:p14="http://schemas.microsoft.com/office/powerpoint/2010/main" val="2584042073"/>
              </p:ext>
            </p:extLst>
          </p:nvPr>
        </p:nvGraphicFramePr>
        <p:xfrm>
          <a:off x="1695450" y="1882775"/>
          <a:ext cx="8077200"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4006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Demonstration Project</a:t>
            </a:r>
            <a:endParaRPr lang="en-US"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t="12123"/>
          <a:stretch>
            <a:fillRect/>
          </a:stretch>
        </p:blipFill>
        <p:spPr bwMode="auto">
          <a:xfrm>
            <a:off x="1023738" y="1534607"/>
            <a:ext cx="9144000" cy="4979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335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7"/>
            <a:ext cx="10515600" cy="1325563"/>
          </a:xfrm>
        </p:spPr>
        <p:txBody>
          <a:bodyPr/>
          <a:lstStyle/>
          <a:p>
            <a:r>
              <a:rPr lang="en-US" b="1" dirty="0" smtClean="0"/>
              <a:t>Results – PrEP Retention</a:t>
            </a:r>
            <a:endParaRPr lang="en-US" b="1" dirty="0"/>
          </a:p>
        </p:txBody>
      </p:sp>
      <p:graphicFrame>
        <p:nvGraphicFramePr>
          <p:cNvPr id="5" name="Chart 4"/>
          <p:cNvGraphicFramePr>
            <a:graphicFrameLocks/>
          </p:cNvGraphicFramePr>
          <p:nvPr>
            <p:extLst>
              <p:ext uri="{D42A27DB-BD31-4B8C-83A1-F6EECF244321}">
                <p14:modId xmlns:p14="http://schemas.microsoft.com/office/powerpoint/2010/main" val="997705288"/>
              </p:ext>
            </p:extLst>
          </p:nvPr>
        </p:nvGraphicFramePr>
        <p:xfrm>
          <a:off x="700088" y="1523999"/>
          <a:ext cx="9553574" cy="5334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2850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
            </a:r>
            <a:r>
              <a:rPr lang="en-US" b="1" dirty="0" smtClean="0"/>
              <a:t>easons for dropping out</a:t>
            </a:r>
            <a:endParaRPr lang="en-US" b="1" dirty="0"/>
          </a:p>
        </p:txBody>
      </p:sp>
      <p:sp>
        <p:nvSpPr>
          <p:cNvPr id="5" name="TextBox 2"/>
          <p:cNvSpPr txBox="1">
            <a:spLocks noGrp="1" noChangeArrowheads="1"/>
          </p:cNvSpPr>
          <p:nvPr>
            <p:ph idx="1"/>
          </p:nvPr>
        </p:nvSpPr>
        <p:spPr bwMode="auto">
          <a:xfrm>
            <a:off x="756314" y="3217486"/>
            <a:ext cx="10826086" cy="28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ctr"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ctr"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5pPr>
            <a:lvl6pPr marL="25146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29718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7pPr>
            <a:lvl8pPr marL="34290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8pPr>
            <a:lvl9pPr marL="38862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9pPr>
          </a:lstStyle>
          <a:p>
            <a:pPr algn="just">
              <a:buNone/>
              <a:defRPr/>
            </a:pPr>
            <a:r>
              <a:rPr lang="en-US" sz="2400" i="1" dirty="0" smtClean="0"/>
              <a:t>“I took the bottle halfway due to the side effects” </a:t>
            </a:r>
            <a:r>
              <a:rPr lang="en-US" sz="2400" b="1" dirty="0" smtClean="0">
                <a:solidFill>
                  <a:srgbClr val="FF0000"/>
                </a:solidFill>
              </a:rPr>
              <a:t>(Self-discontinued YW) </a:t>
            </a:r>
            <a:r>
              <a:rPr lang="en-US" sz="2400" i="1" dirty="0" smtClean="0"/>
              <a:t>“‘</a:t>
            </a:r>
            <a:r>
              <a:rPr lang="en-US" sz="2400" i="1" dirty="0"/>
              <a:t>nausea’, ‘headaches’</a:t>
            </a:r>
            <a:r>
              <a:rPr lang="en-US" sz="2400" dirty="0"/>
              <a:t>, ‘</a:t>
            </a:r>
            <a:r>
              <a:rPr lang="en-US" sz="2400" i="1" dirty="0"/>
              <a:t>constant dizziness’, ‘running </a:t>
            </a:r>
            <a:r>
              <a:rPr lang="en-US" sz="2400" i="1" dirty="0" smtClean="0"/>
              <a:t>stomach’, </a:t>
            </a:r>
            <a:r>
              <a:rPr lang="en-US" sz="2400" i="1" dirty="0"/>
              <a:t>‘darkening of the skin’, ‘weight gain’</a:t>
            </a:r>
            <a:r>
              <a:rPr lang="en-US" sz="2400" dirty="0"/>
              <a:t> and </a:t>
            </a:r>
            <a:r>
              <a:rPr lang="en-US" sz="2400" i="1" dirty="0"/>
              <a:t>‘loss of appetite</a:t>
            </a:r>
            <a:r>
              <a:rPr lang="en-US" sz="2400" dirty="0" smtClean="0"/>
              <a:t>’” </a:t>
            </a:r>
            <a:r>
              <a:rPr lang="en-US" sz="2400" dirty="0" smtClean="0">
                <a:solidFill>
                  <a:srgbClr val="FF0000"/>
                </a:solidFill>
              </a:rPr>
              <a:t>(Reported to last 1 day to 1 month)</a:t>
            </a:r>
          </a:p>
          <a:p>
            <a:pPr algn="just">
              <a:buNone/>
              <a:defRPr/>
            </a:pPr>
            <a:r>
              <a:rPr lang="en-US" sz="2400" dirty="0" smtClean="0"/>
              <a:t>“‘</a:t>
            </a:r>
            <a:r>
              <a:rPr lang="en-US" sz="2400" i="1" dirty="0" smtClean="0"/>
              <a:t>…</a:t>
            </a:r>
            <a:r>
              <a:rPr lang="en-US" sz="2400" i="1" dirty="0"/>
              <a:t>PrEP makes you </a:t>
            </a:r>
            <a:r>
              <a:rPr lang="en-US" sz="2400" b="1" i="1" dirty="0"/>
              <a:t>impotent</a:t>
            </a:r>
            <a:r>
              <a:rPr lang="en-US" sz="2400" i="1" dirty="0"/>
              <a:t>…</a:t>
            </a:r>
            <a:r>
              <a:rPr lang="en-US" sz="2400" dirty="0"/>
              <a:t>’; ‘</a:t>
            </a:r>
            <a:r>
              <a:rPr lang="en-US" sz="2400" i="1" dirty="0"/>
              <a:t>…It is a way of </a:t>
            </a:r>
            <a:r>
              <a:rPr lang="en-US" sz="2400" b="1" i="1" dirty="0"/>
              <a:t>eliminating</a:t>
            </a:r>
            <a:r>
              <a:rPr lang="en-US" sz="2400" i="1" dirty="0"/>
              <a:t> this Kenyans’</a:t>
            </a:r>
            <a:r>
              <a:rPr lang="en-US" sz="2400" dirty="0"/>
              <a:t>; ‘…</a:t>
            </a:r>
            <a:r>
              <a:rPr lang="en-GB" sz="2400" i="1" dirty="0"/>
              <a:t>clients thought that </a:t>
            </a:r>
            <a:r>
              <a:rPr lang="en-GB" sz="2400" b="1" i="1" dirty="0"/>
              <a:t>PrEP is family planning </a:t>
            </a:r>
            <a:r>
              <a:rPr lang="en-GB" sz="2400" i="1" dirty="0"/>
              <a:t>(they) thought it’s one of the ways the government wanted to </a:t>
            </a:r>
            <a:r>
              <a:rPr lang="en-GB" sz="2400" b="1" i="1" dirty="0"/>
              <a:t>control child birth</a:t>
            </a:r>
            <a:r>
              <a:rPr lang="en-GB" sz="2400" i="1" dirty="0"/>
              <a:t>. That's what they thought…</a:t>
            </a:r>
            <a:r>
              <a:rPr lang="en-GB" sz="2400" dirty="0"/>
              <a:t>’; </a:t>
            </a:r>
            <a:r>
              <a:rPr lang="en-US" sz="2400" dirty="0"/>
              <a:t>‘</a:t>
            </a:r>
            <a:r>
              <a:rPr lang="en-US" sz="2400" i="1" dirty="0"/>
              <a:t>It </a:t>
            </a:r>
            <a:r>
              <a:rPr lang="en-US" sz="2400" b="1" i="1" dirty="0"/>
              <a:t>reduces the sexual urge</a:t>
            </a:r>
            <a:r>
              <a:rPr lang="en-US" sz="2400" i="1" dirty="0"/>
              <a:t> in a person</a:t>
            </a:r>
            <a:r>
              <a:rPr lang="en-US" sz="2400" dirty="0"/>
              <a:t>’; ‘</a:t>
            </a:r>
            <a:r>
              <a:rPr lang="en-US" sz="2400" i="1" dirty="0"/>
              <a:t>medicine might cause (her) not to conceive at the time (she) would want to get pregnant</a:t>
            </a:r>
            <a:r>
              <a:rPr lang="en-US" sz="2400" i="1" dirty="0" smtClean="0"/>
              <a:t>’” </a:t>
            </a:r>
            <a:r>
              <a:rPr lang="en-US" sz="2400" b="1" dirty="0" smtClean="0">
                <a:solidFill>
                  <a:srgbClr val="FF0000"/>
                </a:solidFill>
              </a:rPr>
              <a:t>(Clients and HCWs)</a:t>
            </a:r>
          </a:p>
        </p:txBody>
      </p:sp>
      <p:sp>
        <p:nvSpPr>
          <p:cNvPr id="4" name="TextBox 3"/>
          <p:cNvSpPr txBox="1"/>
          <p:nvPr/>
        </p:nvSpPr>
        <p:spPr>
          <a:xfrm>
            <a:off x="756314" y="1647826"/>
            <a:ext cx="10826086" cy="1569660"/>
          </a:xfrm>
          <a:prstGeom prst="rect">
            <a:avLst/>
          </a:prstGeom>
          <a:solidFill>
            <a:srgbClr val="CC0000"/>
          </a:solidFill>
        </p:spPr>
        <p:txBody>
          <a:bodyPr wrap="square" rtlCol="0">
            <a:spAutoFit/>
          </a:bodyPr>
          <a:lstStyle/>
          <a:p>
            <a:pPr marL="342900" indent="-342900">
              <a:buFont typeface="Arial" panose="020B0604020202020204" pitchFamily="34" charset="0"/>
              <a:buChar char="•"/>
            </a:pPr>
            <a:r>
              <a:rPr lang="en-US" sz="2400" b="1" dirty="0" smtClean="0">
                <a:solidFill>
                  <a:schemeClr val="bg1"/>
                </a:solidFill>
              </a:rPr>
              <a:t>Side effects</a:t>
            </a:r>
          </a:p>
          <a:p>
            <a:pPr marL="342900" indent="-342900">
              <a:buFont typeface="Arial" panose="020B0604020202020204" pitchFamily="34" charset="0"/>
              <a:buChar char="•"/>
            </a:pPr>
            <a:r>
              <a:rPr lang="en-US" sz="2400" b="1" dirty="0">
                <a:solidFill>
                  <a:schemeClr val="bg1"/>
                </a:solidFill>
              </a:rPr>
              <a:t>Reduced self-perception of HIV risk</a:t>
            </a:r>
          </a:p>
          <a:p>
            <a:pPr marL="342900" indent="-342900">
              <a:buFont typeface="Arial" panose="020B0604020202020204" pitchFamily="34" charset="0"/>
              <a:buChar char="•"/>
            </a:pPr>
            <a:r>
              <a:rPr lang="en-US" sz="2400" b="1" dirty="0" smtClean="0">
                <a:solidFill>
                  <a:schemeClr val="bg1"/>
                </a:solidFill>
              </a:rPr>
              <a:t>Negative attitudes from health care workers</a:t>
            </a:r>
          </a:p>
          <a:p>
            <a:pPr marL="342900" indent="-342900">
              <a:buFont typeface="Arial" panose="020B0604020202020204" pitchFamily="34" charset="0"/>
              <a:buChar char="•"/>
            </a:pPr>
            <a:r>
              <a:rPr lang="en-US" sz="2400" b="1" dirty="0" smtClean="0">
                <a:solidFill>
                  <a:schemeClr val="bg1"/>
                </a:solidFill>
              </a:rPr>
              <a:t>PrEP myths and misconceptions</a:t>
            </a:r>
          </a:p>
        </p:txBody>
      </p:sp>
    </p:spTree>
    <p:extLst>
      <p:ext uri="{BB962C8B-B14F-4D97-AF65-F5344CB8AC3E}">
        <p14:creationId xmlns:p14="http://schemas.microsoft.com/office/powerpoint/2010/main" val="347591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7"/>
            <a:ext cx="10905565" cy="1325563"/>
          </a:xfrm>
        </p:spPr>
        <p:txBody>
          <a:bodyPr/>
          <a:lstStyle/>
          <a:p>
            <a:r>
              <a:rPr lang="en-US" b="1" dirty="0"/>
              <a:t>R</a:t>
            </a:r>
            <a:r>
              <a:rPr lang="en-US" b="1" dirty="0" smtClean="0"/>
              <a:t>easons for dropping out</a:t>
            </a:r>
            <a:endParaRPr lang="en-US" b="1" dirty="0"/>
          </a:p>
        </p:txBody>
      </p:sp>
      <p:sp>
        <p:nvSpPr>
          <p:cNvPr id="6" name="TextBox 5"/>
          <p:cNvSpPr txBox="1"/>
          <p:nvPr/>
        </p:nvSpPr>
        <p:spPr>
          <a:xfrm>
            <a:off x="756314" y="1647826"/>
            <a:ext cx="5301586" cy="1938992"/>
          </a:xfrm>
          <a:prstGeom prst="rect">
            <a:avLst/>
          </a:prstGeom>
          <a:solidFill>
            <a:srgbClr val="CC0000"/>
          </a:solidFill>
        </p:spPr>
        <p:txBody>
          <a:bodyPr wrap="square" rtlCol="0">
            <a:spAutoFit/>
          </a:bodyPr>
          <a:lstStyle/>
          <a:p>
            <a:r>
              <a:rPr lang="en-US" sz="2400" b="1" dirty="0" smtClean="0">
                <a:solidFill>
                  <a:schemeClr val="bg1"/>
                </a:solidFill>
              </a:rPr>
              <a:t>Key Populations (FSW, MSM)</a:t>
            </a:r>
          </a:p>
          <a:p>
            <a:pPr marL="342900" indent="-342900">
              <a:buFont typeface="Arial" panose="020B0604020202020204" pitchFamily="34" charset="0"/>
              <a:buChar char="•"/>
            </a:pPr>
            <a:r>
              <a:rPr lang="en-GB" sz="2400" b="1" dirty="0" smtClean="0">
                <a:solidFill>
                  <a:schemeClr val="bg1"/>
                </a:solidFill>
              </a:rPr>
              <a:t>PrEP packaging, pill colour</a:t>
            </a:r>
            <a:r>
              <a:rPr lang="en-GB" sz="2400" b="1" dirty="0">
                <a:solidFill>
                  <a:schemeClr val="bg1"/>
                </a:solidFill>
              </a:rPr>
              <a:t>, pill </a:t>
            </a:r>
            <a:r>
              <a:rPr lang="en-GB" sz="2400" b="1" dirty="0" smtClean="0">
                <a:solidFill>
                  <a:schemeClr val="bg1"/>
                </a:solidFill>
              </a:rPr>
              <a:t>size</a:t>
            </a:r>
            <a:endParaRPr lang="en-GB" sz="2400" b="1" dirty="0" smtClean="0">
              <a:solidFill>
                <a:schemeClr val="bg1"/>
              </a:solidFill>
              <a:latin typeface="Garamond" panose="02020404030301010803" pitchFamily="18" charset="0"/>
            </a:endParaRPr>
          </a:p>
          <a:p>
            <a:pPr marL="342900" indent="-342900">
              <a:buFont typeface="Arial" panose="020B0604020202020204" pitchFamily="34" charset="0"/>
              <a:buChar char="•"/>
            </a:pPr>
            <a:r>
              <a:rPr lang="en-GB" sz="2400" b="1" dirty="0">
                <a:solidFill>
                  <a:schemeClr val="bg1"/>
                </a:solidFill>
                <a:latin typeface="Garamond" panose="02020404030301010803" pitchFamily="18" charset="0"/>
              </a:rPr>
              <a:t>Challenges </a:t>
            </a:r>
            <a:r>
              <a:rPr lang="en-GB" sz="2400" b="1" dirty="0" smtClean="0">
                <a:solidFill>
                  <a:schemeClr val="bg1"/>
                </a:solidFill>
                <a:latin typeface="Garamond" panose="02020404030301010803" pitchFamily="18" charset="0"/>
              </a:rPr>
              <a:t>accessing study sites</a:t>
            </a:r>
          </a:p>
          <a:p>
            <a:pPr marL="342900" indent="-342900">
              <a:buFont typeface="Arial" panose="020B0604020202020204" pitchFamily="34" charset="0"/>
              <a:buChar char="•"/>
            </a:pPr>
            <a:r>
              <a:rPr lang="en-GB" sz="2400" b="1" dirty="0" smtClean="0">
                <a:solidFill>
                  <a:schemeClr val="bg1"/>
                </a:solidFill>
                <a:latin typeface="Garamond" panose="02020404030301010803" pitchFamily="18" charset="0"/>
              </a:rPr>
              <a:t>Tedious recruitment processes and biomedical assessment at facility</a:t>
            </a:r>
            <a:endParaRPr lang="en-US" sz="2400" b="1" dirty="0" smtClean="0">
              <a:solidFill>
                <a:schemeClr val="bg1"/>
              </a:solidFill>
            </a:endParaRPr>
          </a:p>
        </p:txBody>
      </p:sp>
      <p:sp>
        <p:nvSpPr>
          <p:cNvPr id="7" name="TextBox 6"/>
          <p:cNvSpPr txBox="1"/>
          <p:nvPr/>
        </p:nvSpPr>
        <p:spPr>
          <a:xfrm>
            <a:off x="6397676" y="1647826"/>
            <a:ext cx="5202653" cy="1938992"/>
          </a:xfrm>
          <a:prstGeom prst="rect">
            <a:avLst/>
          </a:prstGeom>
          <a:solidFill>
            <a:srgbClr val="CC0000"/>
          </a:solidFill>
        </p:spPr>
        <p:txBody>
          <a:bodyPr wrap="square" rtlCol="0">
            <a:spAutoFit/>
          </a:bodyPr>
          <a:lstStyle/>
          <a:p>
            <a:r>
              <a:rPr lang="en-US" sz="2400" b="1" dirty="0" smtClean="0">
                <a:solidFill>
                  <a:schemeClr val="bg1"/>
                </a:solidFill>
              </a:rPr>
              <a:t>Priority Population (AGYW)</a:t>
            </a:r>
          </a:p>
          <a:p>
            <a:pPr marL="342900" indent="-342900">
              <a:buFont typeface="Arial" panose="020B0604020202020204" pitchFamily="34" charset="0"/>
              <a:buChar char="•"/>
            </a:pPr>
            <a:r>
              <a:rPr lang="en-GB" sz="2400" b="1" dirty="0" smtClean="0">
                <a:solidFill>
                  <a:schemeClr val="bg1"/>
                </a:solidFill>
                <a:latin typeface="Garamond" panose="02020404030301010803" pitchFamily="18" charset="0"/>
              </a:rPr>
              <a:t>Risk of social harm</a:t>
            </a:r>
          </a:p>
          <a:p>
            <a:pPr marL="342900" indent="-342900">
              <a:buFont typeface="Arial" panose="020B0604020202020204" pitchFamily="34" charset="0"/>
              <a:buChar char="•"/>
            </a:pPr>
            <a:r>
              <a:rPr lang="en-GB" sz="2400" b="1" dirty="0" smtClean="0">
                <a:solidFill>
                  <a:schemeClr val="bg1"/>
                </a:solidFill>
                <a:latin typeface="Garamond" panose="02020404030301010803" pitchFamily="18" charset="0"/>
              </a:rPr>
              <a:t>Disclosure/community </a:t>
            </a:r>
            <a:r>
              <a:rPr lang="en-GB" sz="2400" b="1" dirty="0">
                <a:solidFill>
                  <a:schemeClr val="bg1"/>
                </a:solidFill>
                <a:latin typeface="Garamond" panose="02020404030301010803" pitchFamily="18" charset="0"/>
              </a:rPr>
              <a:t>stigma</a:t>
            </a:r>
          </a:p>
          <a:p>
            <a:pPr marL="342900" indent="-342900">
              <a:buFont typeface="Arial" panose="020B0604020202020204" pitchFamily="34" charset="0"/>
              <a:buChar char="•"/>
            </a:pPr>
            <a:r>
              <a:rPr lang="en-GB" sz="2400" b="1" dirty="0" smtClean="0">
                <a:solidFill>
                  <a:schemeClr val="bg1"/>
                </a:solidFill>
                <a:latin typeface="Garamond" panose="02020404030301010803" pitchFamily="18" charset="0"/>
              </a:rPr>
              <a:t>Lack of partner/peer/guardian support</a:t>
            </a:r>
            <a:endParaRPr lang="en-US" sz="2400" b="1" dirty="0" smtClean="0">
              <a:solidFill>
                <a:schemeClr val="bg1"/>
              </a:solidFill>
            </a:endParaRPr>
          </a:p>
        </p:txBody>
      </p:sp>
      <p:sp>
        <p:nvSpPr>
          <p:cNvPr id="5" name="TextBox 2"/>
          <p:cNvSpPr txBox="1">
            <a:spLocks noGrp="1" noChangeArrowheads="1"/>
          </p:cNvSpPr>
          <p:nvPr>
            <p:ph idx="1"/>
          </p:nvPr>
        </p:nvSpPr>
        <p:spPr bwMode="auto">
          <a:xfrm>
            <a:off x="756313" y="3599410"/>
            <a:ext cx="10844016" cy="3289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ctr"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ctr"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5pPr>
            <a:lvl6pPr marL="25146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29718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7pPr>
            <a:lvl8pPr marL="34290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8pPr>
            <a:lvl9pPr marL="38862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9pPr>
          </a:lstStyle>
          <a:p>
            <a:pPr algn="just">
              <a:buNone/>
              <a:defRPr/>
            </a:pPr>
            <a:r>
              <a:rPr lang="en-US" sz="2400" i="1" dirty="0"/>
              <a:t>“Sometimes I am going for a job far and I do not have transport that will bring me and I’m supposed to come, so the transport that will take me back to the job getting it is hard.”</a:t>
            </a:r>
            <a:r>
              <a:rPr lang="en-US" sz="2400" dirty="0"/>
              <a:t> </a:t>
            </a:r>
            <a:r>
              <a:rPr lang="en-US" sz="2400" b="1" dirty="0" smtClean="0">
                <a:solidFill>
                  <a:srgbClr val="FF0000"/>
                </a:solidFill>
              </a:rPr>
              <a:t>(MSM)</a:t>
            </a:r>
            <a:endParaRPr lang="en-US" sz="2400" b="1" dirty="0">
              <a:solidFill>
                <a:srgbClr val="FF0000"/>
              </a:solidFill>
            </a:endParaRPr>
          </a:p>
          <a:p>
            <a:pPr algn="just">
              <a:buNone/>
              <a:defRPr/>
            </a:pPr>
            <a:r>
              <a:rPr lang="en-US" sz="2400" i="1" dirty="0" smtClean="0"/>
              <a:t>“When </a:t>
            </a:r>
            <a:r>
              <a:rPr lang="en-US" sz="2400" i="1" dirty="0"/>
              <a:t>I informed my </a:t>
            </a:r>
            <a:r>
              <a:rPr lang="en-US" sz="2400" i="1" dirty="0" smtClean="0"/>
              <a:t>husband, </a:t>
            </a:r>
            <a:r>
              <a:rPr lang="en-US" sz="2400" i="1" dirty="0"/>
              <a:t>he refused and told me that he should not find me using it. So </a:t>
            </a:r>
            <a:r>
              <a:rPr lang="en-US" sz="2400" i="1" dirty="0" smtClean="0"/>
              <a:t>I </a:t>
            </a:r>
            <a:r>
              <a:rPr lang="en-US" sz="2400" i="1" dirty="0"/>
              <a:t>started taking the drug in secrecy. When he came to know about it, when he saw that bottle he beat me to an extent of destroying my </a:t>
            </a:r>
            <a:r>
              <a:rPr lang="en-US" sz="2400" i="1" dirty="0" smtClean="0"/>
              <a:t>nose” </a:t>
            </a:r>
            <a:r>
              <a:rPr lang="en-US" sz="2400" b="1" dirty="0" smtClean="0">
                <a:solidFill>
                  <a:srgbClr val="FF0000"/>
                </a:solidFill>
              </a:rPr>
              <a:t>(YW)</a:t>
            </a:r>
            <a:endParaRPr lang="en-US" sz="2400" b="1" dirty="0">
              <a:solidFill>
                <a:srgbClr val="FF0000"/>
              </a:solidFill>
            </a:endParaRPr>
          </a:p>
          <a:p>
            <a:pPr algn="just">
              <a:spcBef>
                <a:spcPts val="600"/>
              </a:spcBef>
              <a:buNone/>
              <a:defRPr/>
            </a:pPr>
            <a:r>
              <a:rPr lang="en-GB" sz="2400" dirty="0"/>
              <a:t>‘</a:t>
            </a:r>
            <a:r>
              <a:rPr lang="en-GB" sz="2400" i="1" dirty="0"/>
              <a:t>…that was hard. I thought to myself what will I do now? I was even afraid </a:t>
            </a:r>
            <a:r>
              <a:rPr lang="en-GB" sz="2400" i="1" dirty="0" smtClean="0"/>
              <a:t>to </a:t>
            </a:r>
            <a:r>
              <a:rPr lang="en-GB" sz="2400" i="1" dirty="0"/>
              <a:t>tell my aunt. Because I did not know how she will take it. So I just declined</a:t>
            </a:r>
            <a:r>
              <a:rPr lang="en-GB" sz="2400" i="1" dirty="0" smtClean="0"/>
              <a:t>.</a:t>
            </a:r>
          </a:p>
          <a:p>
            <a:pPr algn="just">
              <a:spcBef>
                <a:spcPts val="0"/>
              </a:spcBef>
              <a:buNone/>
              <a:defRPr/>
            </a:pPr>
            <a:r>
              <a:rPr lang="en-GB" sz="2400" i="1" dirty="0" smtClean="0"/>
              <a:t> </a:t>
            </a:r>
            <a:r>
              <a:rPr lang="en-GB" sz="2400" i="1" dirty="0"/>
              <a:t>I had no otherwise</a:t>
            </a:r>
            <a:r>
              <a:rPr lang="en-GB" sz="2400" dirty="0"/>
              <a:t>.’ </a:t>
            </a:r>
            <a:r>
              <a:rPr lang="en-GB" sz="2400" b="1" dirty="0" smtClean="0">
                <a:solidFill>
                  <a:srgbClr val="FF0000"/>
                </a:solidFill>
              </a:rPr>
              <a:t>(YW)</a:t>
            </a:r>
            <a:endParaRPr lang="en-US" sz="2400" b="1" dirty="0" smtClean="0">
              <a:solidFill>
                <a:srgbClr val="FF0000"/>
              </a:solidFill>
            </a:endParaRPr>
          </a:p>
        </p:txBody>
      </p:sp>
    </p:spTree>
    <p:extLst>
      <p:ext uri="{BB962C8B-B14F-4D97-AF65-F5344CB8AC3E}">
        <p14:creationId xmlns:p14="http://schemas.microsoft.com/office/powerpoint/2010/main" val="295022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500"/>
                                        <p:tgtEl>
                                          <p:spTgt spid="7">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fade">
                                      <p:cBhvr>
                                        <p:cTn id="28" dur="500"/>
                                        <p:tgtEl>
                                          <p:spTgt spid="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500"/>
                                        <p:tgtEl>
                                          <p:spTgt spid="7">
                                            <p:txEl>
                                              <p:pRg st="2" end="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500"/>
                                        <p:tgtEl>
                                          <p:spTgt spid="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Effect transition="in" filter="fade">
                                      <p:cBhvr>
                                        <p:cTn id="41" dur="500"/>
                                        <p:tgtEl>
                                          <p:spTgt spid="5">
                                            <p:txEl>
                                              <p:pRg st="2" end="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Effect transition="in" filter="fade">
                                      <p:cBhvr>
                                        <p:cTn id="4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7"/>
            <a:ext cx="11622741" cy="1325563"/>
          </a:xfrm>
        </p:spPr>
        <p:txBody>
          <a:bodyPr/>
          <a:lstStyle/>
          <a:p>
            <a:r>
              <a:rPr lang="en-US" b="1" dirty="0" smtClean="0"/>
              <a:t>Motivators For Continuous PrEP Use</a:t>
            </a:r>
            <a:endParaRPr lang="en-US" b="1" dirty="0"/>
          </a:p>
        </p:txBody>
      </p:sp>
      <p:sp>
        <p:nvSpPr>
          <p:cNvPr id="5" name="TextBox 2"/>
          <p:cNvSpPr txBox="1">
            <a:spLocks noGrp="1" noChangeArrowheads="1"/>
          </p:cNvSpPr>
          <p:nvPr>
            <p:ph idx="1"/>
          </p:nvPr>
        </p:nvSpPr>
        <p:spPr bwMode="auto">
          <a:xfrm>
            <a:off x="756314" y="3261652"/>
            <a:ext cx="1082608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ctr"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ctr"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ctr"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5pPr>
            <a:lvl6pPr marL="25146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6pPr>
            <a:lvl7pPr marL="29718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7pPr>
            <a:lvl8pPr marL="34290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8pPr>
            <a:lvl9pPr marL="3886200" indent="-228600" algn="ctr" defTabSz="914400" rtl="0" eaLnBrk="0" fontAlgn="base" latinLnBrk="0" hangingPunct="0">
              <a:lnSpc>
                <a:spcPct val="90000"/>
              </a:lnSpc>
              <a:spcBef>
                <a:spcPts val="500"/>
              </a:spcBef>
              <a:spcAft>
                <a:spcPct val="0"/>
              </a:spcAft>
              <a:buFont typeface="Arial" panose="020B0604020202020204" pitchFamily="34" charset="0"/>
              <a:buChar char="•"/>
              <a:defRPr sz="1600" kern="1200">
                <a:solidFill>
                  <a:schemeClr val="tx1"/>
                </a:solidFill>
                <a:latin typeface="Calibri" panose="020F0502020204030204" pitchFamily="34" charset="0"/>
                <a:ea typeface="+mn-ea"/>
                <a:cs typeface="+mn-cs"/>
              </a:defRPr>
            </a:lvl9pPr>
          </a:lstStyle>
          <a:p>
            <a:pPr algn="just">
              <a:buNone/>
              <a:defRPr/>
            </a:pPr>
            <a:r>
              <a:rPr lang="en-US" sz="2400" i="1" dirty="0" smtClean="0"/>
              <a:t>“When </a:t>
            </a:r>
            <a:r>
              <a:rPr lang="en-US" sz="2400" i="1" dirty="0"/>
              <a:t>I went home and took the drugs I had to </a:t>
            </a:r>
            <a:r>
              <a:rPr lang="en-US" sz="2400" b="1" i="1" dirty="0"/>
              <a:t>explain to my husband</a:t>
            </a:r>
            <a:r>
              <a:rPr lang="en-US" sz="2400" i="1" dirty="0"/>
              <a:t>. If you find this bottle it is not for the drugs you think that is for the virus, it is for just taking it. The way I can just be taking Panadol as a painkiller (laughing). Now </a:t>
            </a:r>
            <a:r>
              <a:rPr lang="en-US" sz="2400" b="1" i="1" dirty="0"/>
              <a:t>he has understood, </a:t>
            </a:r>
            <a:r>
              <a:rPr lang="en-US" sz="2400" i="1" dirty="0"/>
              <a:t>when it comes to that time and he sees me taking a tablet after opening it he doesn’t care.”</a:t>
            </a:r>
            <a:r>
              <a:rPr lang="en-US" sz="2400" dirty="0"/>
              <a:t> </a:t>
            </a:r>
            <a:r>
              <a:rPr lang="en-US" sz="2400" b="1" dirty="0" smtClean="0">
                <a:solidFill>
                  <a:srgbClr val="FF0000"/>
                </a:solidFill>
              </a:rPr>
              <a:t>(YW)</a:t>
            </a:r>
          </a:p>
        </p:txBody>
      </p:sp>
      <p:sp>
        <p:nvSpPr>
          <p:cNvPr id="4" name="TextBox 3"/>
          <p:cNvSpPr txBox="1"/>
          <p:nvPr/>
        </p:nvSpPr>
        <p:spPr>
          <a:xfrm>
            <a:off x="756314" y="1647826"/>
            <a:ext cx="10826086" cy="1569660"/>
          </a:xfrm>
          <a:prstGeom prst="rect">
            <a:avLst/>
          </a:prstGeom>
          <a:solidFill>
            <a:srgbClr val="CC0000"/>
          </a:solidFill>
        </p:spPr>
        <p:txBody>
          <a:bodyPr wrap="square" rtlCol="0">
            <a:spAutoFit/>
          </a:bodyPr>
          <a:lstStyle/>
          <a:p>
            <a:pPr marL="457200" indent="-457200" algn="just">
              <a:buFont typeface="Arial" panose="020B0604020202020204" pitchFamily="34" charset="0"/>
              <a:buChar char="•"/>
              <a:defRPr/>
            </a:pPr>
            <a:r>
              <a:rPr lang="en-GB" sz="2400" b="1" dirty="0">
                <a:solidFill>
                  <a:schemeClr val="bg1"/>
                </a:solidFill>
                <a:latin typeface="Garamond" panose="02020404030301010803" pitchFamily="18" charset="0"/>
              </a:rPr>
              <a:t>Peer/Guardian/Partner Support</a:t>
            </a:r>
          </a:p>
          <a:p>
            <a:pPr marL="457200" indent="-457200" algn="just">
              <a:buFont typeface="Arial" panose="020B0604020202020204" pitchFamily="34" charset="0"/>
              <a:buChar char="•"/>
              <a:defRPr/>
            </a:pPr>
            <a:r>
              <a:rPr lang="en-GB" sz="2400" b="1" dirty="0">
                <a:solidFill>
                  <a:schemeClr val="bg1"/>
                </a:solidFill>
                <a:latin typeface="Garamond" panose="02020404030301010803" pitchFamily="18" charset="0"/>
              </a:rPr>
              <a:t>Access to combination HIV prevention </a:t>
            </a:r>
            <a:r>
              <a:rPr lang="en-GB" sz="2400" b="1" dirty="0" smtClean="0">
                <a:solidFill>
                  <a:schemeClr val="bg1"/>
                </a:solidFill>
                <a:latin typeface="Garamond" panose="02020404030301010803" pitchFamily="18" charset="0"/>
              </a:rPr>
              <a:t>services i.e. STI screening, condoms, lubricants etc. </a:t>
            </a:r>
            <a:endParaRPr lang="en-GB" sz="2400" b="1" dirty="0">
              <a:solidFill>
                <a:schemeClr val="bg1"/>
              </a:solidFill>
              <a:latin typeface="Garamond" panose="02020404030301010803" pitchFamily="18" charset="0"/>
            </a:endParaRPr>
          </a:p>
          <a:p>
            <a:pPr marL="457200" indent="-457200" algn="just">
              <a:buFont typeface="Arial" panose="020B0604020202020204" pitchFamily="34" charset="0"/>
              <a:buChar char="•"/>
              <a:defRPr/>
            </a:pPr>
            <a:r>
              <a:rPr lang="en-GB" sz="2400" b="1" dirty="0">
                <a:solidFill>
                  <a:schemeClr val="bg1"/>
                </a:solidFill>
                <a:latin typeface="Garamond" panose="02020404030301010803" pitchFamily="18" charset="0"/>
              </a:rPr>
              <a:t>Social responsibility</a:t>
            </a:r>
            <a:endParaRPr lang="en-US" altLang="en-US" sz="2400" dirty="0">
              <a:solidFill>
                <a:schemeClr val="bg1"/>
              </a:solidFill>
            </a:endParaRPr>
          </a:p>
        </p:txBody>
      </p:sp>
    </p:spTree>
    <p:extLst>
      <p:ext uri="{BB962C8B-B14F-4D97-AF65-F5344CB8AC3E}">
        <p14:creationId xmlns:p14="http://schemas.microsoft.com/office/powerpoint/2010/main" val="119591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LVCT_STEPS_Q2_CDC_Report UPDATED1</Template>
  <TotalTime>11566</TotalTime>
  <Words>1442</Words>
  <Application>Microsoft Office PowerPoint</Application>
  <PresentationFormat>Widescreen</PresentationFormat>
  <Paragraphs>134</Paragraphs>
  <Slides>13</Slides>
  <Notes>9</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Arial Unicode MS</vt:lpstr>
      <vt:lpstr>ＭＳ Ｐゴシック</vt:lpstr>
      <vt:lpstr>Arial</vt:lpstr>
      <vt:lpstr>Bodoni MT</vt:lpstr>
      <vt:lpstr>Calibri</vt:lpstr>
      <vt:lpstr>Calibri Light</vt:lpstr>
      <vt:lpstr>Courier New</vt:lpstr>
      <vt:lpstr>Garamond</vt:lpstr>
      <vt:lpstr>Helvetica</vt:lpstr>
      <vt:lpstr>Wingdings</vt:lpstr>
      <vt:lpstr>1_Office Theme</vt:lpstr>
      <vt:lpstr>Custom Design</vt:lpstr>
      <vt:lpstr>How long will they take it? Oral pre-exposure prophylaxis (PrEP) retention for female sex workers, men who have sex with men and young women in a demonstration project in Kenya  </vt:lpstr>
      <vt:lpstr>Presentation outline </vt:lpstr>
      <vt:lpstr>Background – Feasibility Study (2013)</vt:lpstr>
      <vt:lpstr>Demonstration Project (2015 – 2017) </vt:lpstr>
      <vt:lpstr>Demonstration Project</vt:lpstr>
      <vt:lpstr>Results – PrEP Retention</vt:lpstr>
      <vt:lpstr>Reasons for dropping out</vt:lpstr>
      <vt:lpstr>Reasons for dropping out</vt:lpstr>
      <vt:lpstr>Motivators For Continuous PrEP Use</vt:lpstr>
      <vt:lpstr>Motivators For Continuous PrEP Use</vt:lpstr>
      <vt:lpstr>Reflections for real-life implementation</vt:lpstr>
      <vt:lpstr>PowerPoint Presentation</vt:lpstr>
      <vt:lpstr>PowerPoint Presentation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Miruka, Fredrick</dc:creator>
  <cp:lastModifiedBy>Jordan Kyongo</cp:lastModifiedBy>
  <cp:revision>389</cp:revision>
  <dcterms:created xsi:type="dcterms:W3CDTF">2016-11-24T17:18:46Z</dcterms:created>
  <dcterms:modified xsi:type="dcterms:W3CDTF">2018-07-25T08:13:05Z</dcterms:modified>
</cp:coreProperties>
</file>